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570" r:id="rId5"/>
    <p:sldId id="263" r:id="rId6"/>
    <p:sldId id="264" r:id="rId7"/>
    <p:sldId id="270" r:id="rId8"/>
    <p:sldId id="271" r:id="rId9"/>
    <p:sldId id="278" r:id="rId10"/>
    <p:sldId id="281" r:id="rId11"/>
    <p:sldId id="283" r:id="rId12"/>
    <p:sldId id="285" r:id="rId13"/>
    <p:sldId id="291" r:id="rId14"/>
    <p:sldId id="292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261" r:id="rId24"/>
    <p:sldId id="304" r:id="rId25"/>
    <p:sldId id="305" r:id="rId26"/>
    <p:sldId id="306" r:id="rId27"/>
    <p:sldId id="310" r:id="rId28"/>
    <p:sldId id="312" r:id="rId29"/>
    <p:sldId id="314" r:id="rId30"/>
    <p:sldId id="317" r:id="rId31"/>
    <p:sldId id="303" r:id="rId32"/>
    <p:sldId id="318" r:id="rId33"/>
    <p:sldId id="320" r:id="rId34"/>
    <p:sldId id="321" r:id="rId35"/>
    <p:sldId id="322" r:id="rId36"/>
    <p:sldId id="323" r:id="rId37"/>
    <p:sldId id="324" r:id="rId38"/>
    <p:sldId id="328" r:id="rId39"/>
    <p:sldId id="330" r:id="rId40"/>
    <p:sldId id="333" r:id="rId41"/>
    <p:sldId id="334" r:id="rId42"/>
    <p:sldId id="337" r:id="rId43"/>
    <p:sldId id="338" r:id="rId44"/>
    <p:sldId id="341" r:id="rId45"/>
    <p:sldId id="343" r:id="rId46"/>
    <p:sldId id="344" r:id="rId47"/>
    <p:sldId id="346" r:id="rId48"/>
    <p:sldId id="348" r:id="rId49"/>
    <p:sldId id="350" r:id="rId50"/>
    <p:sldId id="362" r:id="rId51"/>
    <p:sldId id="371" r:id="rId52"/>
    <p:sldId id="381" r:id="rId53"/>
    <p:sldId id="386" r:id="rId54"/>
    <p:sldId id="388" r:id="rId55"/>
    <p:sldId id="389" r:id="rId56"/>
    <p:sldId id="390" r:id="rId57"/>
    <p:sldId id="392" r:id="rId58"/>
    <p:sldId id="393" r:id="rId59"/>
    <p:sldId id="397" r:id="rId60"/>
    <p:sldId id="399" r:id="rId61"/>
    <p:sldId id="400" r:id="rId62"/>
    <p:sldId id="402" r:id="rId63"/>
    <p:sldId id="403" r:id="rId64"/>
    <p:sldId id="404" r:id="rId65"/>
    <p:sldId id="406" r:id="rId66"/>
    <p:sldId id="408" r:id="rId67"/>
    <p:sldId id="411" r:id="rId68"/>
    <p:sldId id="412" r:id="rId69"/>
    <p:sldId id="421" r:id="rId70"/>
    <p:sldId id="423" r:id="rId71"/>
    <p:sldId id="424" r:id="rId72"/>
    <p:sldId id="425" r:id="rId73"/>
    <p:sldId id="426" r:id="rId74"/>
    <p:sldId id="436" r:id="rId75"/>
    <p:sldId id="437" r:id="rId76"/>
    <p:sldId id="438" r:id="rId77"/>
    <p:sldId id="442" r:id="rId78"/>
    <p:sldId id="444" r:id="rId79"/>
    <p:sldId id="447" r:id="rId80"/>
    <p:sldId id="451" r:id="rId81"/>
    <p:sldId id="453" r:id="rId82"/>
    <p:sldId id="571" r:id="rId83"/>
    <p:sldId id="454" r:id="rId84"/>
    <p:sldId id="455" r:id="rId85"/>
    <p:sldId id="456" r:id="rId86"/>
    <p:sldId id="457" r:id="rId87"/>
    <p:sldId id="458" r:id="rId88"/>
    <p:sldId id="459" r:id="rId89"/>
    <p:sldId id="460" r:id="rId90"/>
    <p:sldId id="468" r:id="rId91"/>
    <p:sldId id="470" r:id="rId92"/>
    <p:sldId id="471" r:id="rId93"/>
    <p:sldId id="475" r:id="rId94"/>
    <p:sldId id="480" r:id="rId95"/>
    <p:sldId id="486" r:id="rId96"/>
    <p:sldId id="487" r:id="rId97"/>
    <p:sldId id="489" r:id="rId98"/>
    <p:sldId id="490" r:id="rId99"/>
    <p:sldId id="493" r:id="rId100"/>
    <p:sldId id="494" r:id="rId101"/>
    <p:sldId id="495" r:id="rId102"/>
    <p:sldId id="496" r:id="rId103"/>
    <p:sldId id="498" r:id="rId104"/>
    <p:sldId id="499" r:id="rId105"/>
    <p:sldId id="501" r:id="rId106"/>
    <p:sldId id="507" r:id="rId107"/>
    <p:sldId id="508" r:id="rId108"/>
    <p:sldId id="509" r:id="rId109"/>
    <p:sldId id="510" r:id="rId110"/>
    <p:sldId id="572" r:id="rId111"/>
    <p:sldId id="516" r:id="rId112"/>
    <p:sldId id="517" r:id="rId113"/>
    <p:sldId id="518" r:id="rId114"/>
    <p:sldId id="519" r:id="rId115"/>
    <p:sldId id="520" r:id="rId116"/>
    <p:sldId id="521" r:id="rId117"/>
    <p:sldId id="522" r:id="rId118"/>
    <p:sldId id="523" r:id="rId119"/>
    <p:sldId id="528" r:id="rId120"/>
    <p:sldId id="530" r:id="rId121"/>
    <p:sldId id="531" r:id="rId122"/>
    <p:sldId id="532" r:id="rId123"/>
    <p:sldId id="533" r:id="rId124"/>
    <p:sldId id="534" r:id="rId125"/>
    <p:sldId id="544" r:id="rId126"/>
    <p:sldId id="545" r:id="rId127"/>
    <p:sldId id="548" r:id="rId128"/>
    <p:sldId id="550" r:id="rId129"/>
    <p:sldId id="573" r:id="rId130"/>
    <p:sldId id="555" r:id="rId131"/>
    <p:sldId id="556" r:id="rId132"/>
    <p:sldId id="557" r:id="rId133"/>
    <p:sldId id="574" r:id="rId134"/>
    <p:sldId id="558" r:id="rId135"/>
    <p:sldId id="559" r:id="rId136"/>
    <p:sldId id="560" r:id="rId137"/>
    <p:sldId id="561" r:id="rId138"/>
    <p:sldId id="562" r:id="rId139"/>
    <p:sldId id="563" r:id="rId140"/>
    <p:sldId id="564" r:id="rId141"/>
    <p:sldId id="565" r:id="rId142"/>
    <p:sldId id="568" r:id="rId143"/>
    <p:sldId id="575" r:id="rId144"/>
    <p:sldId id="569" r:id="rId1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8" y="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tableStyles" Target="tableStyles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359E-E96C-46DD-A6D0-CFD395E44347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899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359E-E96C-46DD-A6D0-CFD395E44347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750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359E-E96C-46DD-A6D0-CFD395E44347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4473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8325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2971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92121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4826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8538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7225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2826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870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359E-E96C-46DD-A6D0-CFD395E44347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7214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6231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33149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49055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9890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359E-E96C-46DD-A6D0-CFD395E44347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917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359E-E96C-46DD-A6D0-CFD395E44347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3997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359E-E96C-46DD-A6D0-CFD395E44347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8639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359E-E96C-46DD-A6D0-CFD395E44347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179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359E-E96C-46DD-A6D0-CFD395E44347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2412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359E-E96C-46DD-A6D0-CFD395E44347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786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359E-E96C-46DD-A6D0-CFD395E44347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069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B359E-E96C-46DD-A6D0-CFD395E44347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153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9D0E1-4835-4858-93FB-7122A9AB3690}" type="datetimeFigureOut">
              <a:rPr lang="en-ID" smtClean="0"/>
              <a:t>22/08/2023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610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7618" y="2729132"/>
            <a:ext cx="7343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b="1" smtClean="0"/>
              <a:t>IF331</a:t>
            </a:r>
            <a:r>
              <a:rPr lang="en-ID" sz="3600" b="1" smtClean="0"/>
              <a:t> </a:t>
            </a:r>
            <a:r>
              <a:rPr lang="en-ID" sz="3600" b="1"/>
              <a:t>– </a:t>
            </a:r>
            <a:r>
              <a:rPr lang="id-ID" sz="3600" b="1" smtClean="0"/>
              <a:t>PEMROGRAMAN DEKLARATIF</a:t>
            </a:r>
            <a:endParaRPr lang="en-ID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67617" y="3375463"/>
            <a:ext cx="5688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/>
              <a:t>Pertemuan </a:t>
            </a:r>
            <a:r>
              <a:rPr lang="id-ID" sz="2400" b="1" smtClean="0"/>
              <a:t>07</a:t>
            </a:r>
            <a:r>
              <a:rPr lang="en-ID" sz="2400" b="1" smtClean="0"/>
              <a:t> – </a:t>
            </a:r>
            <a:r>
              <a:rPr lang="id-ID" sz="2400" b="1" smtClean="0"/>
              <a:t>Review – Pre Midterm Test</a:t>
            </a:r>
            <a:endParaRPr lang="en-ID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67616" y="4020228"/>
            <a:ext cx="3944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dirty="0"/>
              <a:t>Ivransa Zuhdi Pane, </a:t>
            </a:r>
            <a:r>
              <a:rPr lang="en-US" sz="2000" dirty="0"/>
              <a:t>Tb Ai </a:t>
            </a:r>
            <a:r>
              <a:rPr lang="en-US" sz="2000" dirty="0" err="1"/>
              <a:t>Munandar</a:t>
            </a:r>
            <a:endParaRPr lang="en-ID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50166" y="220525"/>
            <a:ext cx="10424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b="1" dirty="0"/>
              <a:t>PROGRAM </a:t>
            </a:r>
            <a:r>
              <a:rPr lang="en-ID" sz="2000" b="1" dirty="0" err="1"/>
              <a:t>STUDI</a:t>
            </a:r>
            <a:r>
              <a:rPr lang="en-ID" sz="2000" b="1" dirty="0"/>
              <a:t> </a:t>
            </a:r>
            <a:r>
              <a:rPr lang="id-ID" sz="2000" b="1" dirty="0" smtClean="0"/>
              <a:t>INFORMATIKA</a:t>
            </a:r>
            <a:endParaRPr lang="en-ID" sz="2000" b="1" dirty="0"/>
          </a:p>
          <a:p>
            <a:pPr algn="ctr"/>
            <a:r>
              <a:rPr lang="en-ID" sz="2000" b="1" dirty="0" err="1"/>
              <a:t>FAKULTAS</a:t>
            </a:r>
            <a:r>
              <a:rPr lang="en-ID" sz="2000" b="1" dirty="0"/>
              <a:t> </a:t>
            </a:r>
            <a:r>
              <a:rPr lang="id-ID" sz="2000" b="1" dirty="0" smtClean="0"/>
              <a:t>TEKNIK DAN INFORMATIKA</a:t>
            </a:r>
            <a:endParaRPr lang="en-ID" sz="2000" b="1" dirty="0"/>
          </a:p>
          <a:p>
            <a:pPr algn="ctr"/>
            <a:r>
              <a:rPr lang="en-ID" sz="2000" b="1" dirty="0"/>
              <a:t>UNIVERSITAS MULTIMEDIA NUSANTARA</a:t>
            </a:r>
          </a:p>
          <a:p>
            <a:pPr algn="ctr"/>
            <a:r>
              <a:rPr lang="en-ID" sz="2000" b="1" dirty="0"/>
              <a:t>SEMESTER </a:t>
            </a:r>
            <a:r>
              <a:rPr lang="id-ID" sz="2000" b="1" dirty="0" smtClean="0"/>
              <a:t>GASAL</a:t>
            </a:r>
            <a:r>
              <a:rPr lang="en-ID" sz="2000" b="1" dirty="0" smtClean="0"/>
              <a:t> </a:t>
            </a:r>
            <a:r>
              <a:rPr lang="en-ID" sz="2000" b="1" dirty="0"/>
              <a:t>TAHUN </a:t>
            </a:r>
            <a:r>
              <a:rPr lang="en-ID" sz="2000" b="1" dirty="0" err="1"/>
              <a:t>AJARAN</a:t>
            </a:r>
            <a:r>
              <a:rPr lang="en-ID" sz="2000" b="1" dirty="0"/>
              <a:t> </a:t>
            </a:r>
            <a:r>
              <a:rPr lang="id-ID" sz="2000" b="1" dirty="0" smtClean="0"/>
              <a:t>202</a:t>
            </a:r>
            <a:r>
              <a:rPr lang="en-US" sz="2000" b="1" dirty="0" smtClean="0"/>
              <a:t>3</a:t>
            </a:r>
            <a:r>
              <a:rPr lang="id-ID" sz="2000" b="1" dirty="0" smtClean="0"/>
              <a:t>/202</a:t>
            </a:r>
            <a:r>
              <a:rPr lang="en-US" sz="2000" b="1" dirty="0" smtClean="0"/>
              <a:t>4</a:t>
            </a:r>
            <a:endParaRPr lang="en-ID" sz="2000" b="1" dirty="0"/>
          </a:p>
        </p:txBody>
      </p:sp>
    </p:spTree>
    <p:extLst>
      <p:ext uri="{BB962C8B-B14F-4D97-AF65-F5344CB8AC3E}">
        <p14:creationId xmlns:p14="http://schemas.microsoft.com/office/powerpoint/2010/main" val="25481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Knowledge Base 1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286000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sz="2000" smtClean="0"/>
              <a:t>woman</a:t>
            </a:r>
            <a:r>
              <a:rPr lang="en-US" altLang="id-ID" sz="2000" smtClean="0">
                <a:cs typeface="Arial" panose="020B0604020202020204" pitchFamily="34" charset="0"/>
              </a:rPr>
              <a:t>(mia).</a:t>
            </a:r>
          </a:p>
          <a:p>
            <a:pPr>
              <a:buFontTx/>
              <a:buNone/>
            </a:pPr>
            <a:r>
              <a:rPr lang="en-US" altLang="id-ID" sz="2000" smtClean="0"/>
              <a:t>woman</a:t>
            </a:r>
            <a:r>
              <a:rPr lang="en-US" altLang="id-ID" sz="2000" smtClean="0">
                <a:cs typeface="Arial" panose="020B0604020202020204" pitchFamily="34" charset="0"/>
              </a:rPr>
              <a:t>(jody).</a:t>
            </a:r>
          </a:p>
          <a:p>
            <a:pPr>
              <a:buFontTx/>
              <a:buNone/>
            </a:pPr>
            <a:r>
              <a:rPr lang="en-US" altLang="id-ID" sz="2000" smtClean="0"/>
              <a:t>woman</a:t>
            </a:r>
            <a:r>
              <a:rPr lang="en-US" altLang="id-ID" sz="2000" smtClean="0">
                <a:cs typeface="Arial" panose="020B0604020202020204" pitchFamily="34" charset="0"/>
              </a:rPr>
              <a:t>(yolanda).</a:t>
            </a:r>
          </a:p>
          <a:p>
            <a:pPr>
              <a:buFontTx/>
              <a:buNone/>
            </a:pPr>
            <a:r>
              <a:rPr lang="en-US" altLang="id-ID" sz="2000" smtClean="0"/>
              <a:t>playsAirGuitar</a:t>
            </a:r>
            <a:r>
              <a:rPr lang="en-US" altLang="id-ID" sz="2000" smtClean="0">
                <a:cs typeface="Arial" panose="020B0604020202020204" pitchFamily="34" charset="0"/>
              </a:rPr>
              <a:t>(jody).</a:t>
            </a:r>
          </a:p>
          <a:p>
            <a:pPr>
              <a:buFontTx/>
              <a:buNone/>
            </a:pPr>
            <a:r>
              <a:rPr lang="en-US" altLang="id-ID" sz="2000" smtClean="0">
                <a:cs typeface="Arial" panose="020B0604020202020204" pitchFamily="34" charset="0"/>
              </a:rPr>
              <a:t>party.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4169256"/>
            <a:ext cx="10515600" cy="2286000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party.</a:t>
            </a:r>
          </a:p>
          <a:p>
            <a:pPr>
              <a:buNone/>
            </a:pPr>
            <a:r>
              <a:rPr lang="en-US" altLang="id-ID" sz="2000"/>
              <a:t>yes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</a:t>
            </a:r>
          </a:p>
        </p:txBody>
      </p:sp>
    </p:spTree>
    <p:extLst>
      <p:ext uri="{BB962C8B-B14F-4D97-AF65-F5344CB8AC3E}">
        <p14:creationId xmlns:p14="http://schemas.microsoft.com/office/powerpoint/2010/main" val="33111876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Defining acclen/3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The predicate acclen/3 has three arguments</a:t>
            </a:r>
          </a:p>
          <a:p>
            <a:pPr lvl="1"/>
            <a:r>
              <a:rPr lang="en-US" altLang="id-ID"/>
              <a:t>The list whose length we want to find</a:t>
            </a:r>
          </a:p>
          <a:p>
            <a:pPr lvl="1"/>
            <a:r>
              <a:rPr lang="en-US" altLang="id-ID"/>
              <a:t>The length of the list, an integer</a:t>
            </a:r>
          </a:p>
          <a:p>
            <a:pPr lvl="1"/>
            <a:r>
              <a:rPr lang="en-US" altLang="id-ID"/>
              <a:t>An accumulator, keeping track of the intermediate values for the length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924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Defining acclen/3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The accumulator of acclen/3 </a:t>
            </a:r>
          </a:p>
          <a:p>
            <a:pPr lvl="1"/>
            <a:r>
              <a:rPr lang="en-US" altLang="id-ID"/>
              <a:t>Initial value of the accumulator is 0</a:t>
            </a:r>
          </a:p>
          <a:p>
            <a:pPr lvl="1"/>
            <a:r>
              <a:rPr lang="en-US" altLang="id-ID"/>
              <a:t>Add 1 to accumulator each time we can recursively take the head of a list</a:t>
            </a:r>
          </a:p>
          <a:p>
            <a:pPr lvl="1"/>
            <a:r>
              <a:rPr lang="en-US" altLang="id-ID"/>
              <a:t>When we reach the empty list, the accumulator contains the length of the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10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Length of </a:t>
            </a:r>
            <a:r>
              <a:rPr lang="id-ID" altLang="id-ID" smtClean="0"/>
              <a:t>A</a:t>
            </a:r>
            <a:r>
              <a:rPr lang="en-US" altLang="id-ID" smtClean="0"/>
              <a:t> </a:t>
            </a:r>
            <a:r>
              <a:rPr lang="id-ID" altLang="id-ID" smtClean="0"/>
              <a:t>L</a:t>
            </a:r>
            <a:r>
              <a:rPr lang="en-US" altLang="id-ID" smtClean="0"/>
              <a:t>ist </a:t>
            </a:r>
            <a:r>
              <a:rPr lang="en-US" altLang="id-ID"/>
              <a:t>in Prolog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4346811"/>
            <a:ext cx="10515600" cy="2025587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 smtClean="0"/>
              <a:t>?-</a:t>
            </a:r>
            <a:endParaRPr lang="en-US" altLang="id-ID" sz="200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399365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acclen([],Acc,Length):-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     Length = Acc.</a:t>
            </a:r>
          </a:p>
          <a:p>
            <a:pPr>
              <a:buNone/>
            </a:pPr>
            <a:endParaRPr lang="en-US" altLang="id-ID" sz="20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acclen([_|L],OldAcc,Length):-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     NewAcc is OldAcc + 1,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     acclen(L,NewAcc,Length).</a:t>
            </a:r>
          </a:p>
        </p:txBody>
      </p:sp>
      <p:sp>
        <p:nvSpPr>
          <p:cNvPr id="8" name="AutoShape 1029"/>
          <p:cNvSpPr>
            <a:spLocks noChangeArrowheads="1"/>
          </p:cNvSpPr>
          <p:nvPr/>
        </p:nvSpPr>
        <p:spPr bwMode="auto">
          <a:xfrm>
            <a:off x="3584448" y="1543640"/>
            <a:ext cx="2840736" cy="1633728"/>
          </a:xfrm>
          <a:prstGeom prst="wedgeEllipseCallout">
            <a:avLst>
              <a:gd name="adj1" fmla="val -50245"/>
              <a:gd name="adj2" fmla="val 45833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buFontTx/>
              <a:buNone/>
            </a:pPr>
            <a:r>
              <a:rPr lang="id-ID" altLang="id-ID" b="1" smtClean="0"/>
              <a:t>A</a:t>
            </a:r>
            <a:r>
              <a:rPr lang="en-US" altLang="id-ID" sz="1800" b="1" smtClean="0"/>
              <a:t>dd </a:t>
            </a:r>
            <a:r>
              <a:rPr lang="en-US" altLang="id-ID" sz="1800" b="1"/>
              <a:t>1 to the accumulator each time we take off a head from the list</a:t>
            </a:r>
          </a:p>
        </p:txBody>
      </p:sp>
    </p:spTree>
    <p:extLst>
      <p:ext uri="{BB962C8B-B14F-4D97-AF65-F5344CB8AC3E}">
        <p14:creationId xmlns:p14="http://schemas.microsoft.com/office/powerpoint/2010/main" val="37668191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Length of </a:t>
            </a:r>
            <a:r>
              <a:rPr lang="id-ID" altLang="id-ID" smtClean="0"/>
              <a:t>A</a:t>
            </a:r>
            <a:r>
              <a:rPr lang="en-US" altLang="id-ID" smtClean="0"/>
              <a:t> </a:t>
            </a:r>
            <a:r>
              <a:rPr lang="id-ID" altLang="id-ID" smtClean="0"/>
              <a:t>L</a:t>
            </a:r>
            <a:r>
              <a:rPr lang="en-US" altLang="id-ID" smtClean="0"/>
              <a:t>ist </a:t>
            </a:r>
            <a:r>
              <a:rPr lang="en-US" altLang="id-ID"/>
              <a:t>in Prolog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4346811"/>
            <a:ext cx="10515600" cy="2025587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 smtClean="0"/>
              <a:t>?-</a:t>
            </a:r>
            <a:endParaRPr lang="en-US" altLang="id-ID" sz="200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399365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acclen([],Acc,Length):-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     Length = Acc.</a:t>
            </a:r>
          </a:p>
          <a:p>
            <a:pPr>
              <a:buNone/>
            </a:pPr>
            <a:endParaRPr lang="en-US" altLang="id-ID" sz="20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acclen([_|L],OldAcc,Length):-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     NewAcc is OldAcc + 1,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     acclen(L,NewAcc,Length).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3572256" y="1835288"/>
            <a:ext cx="3852672" cy="1090792"/>
          </a:xfrm>
          <a:prstGeom prst="wedgeEllipseCallout">
            <a:avLst>
              <a:gd name="adj1" fmla="val -61051"/>
              <a:gd name="adj2" fmla="val -24389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buFontTx/>
              <a:buNone/>
            </a:pPr>
            <a:r>
              <a:rPr lang="en-US" altLang="id-ID" sz="1600" b="1"/>
              <a:t>When we reach the empty list, the accumulator contains the length of the list</a:t>
            </a:r>
          </a:p>
        </p:txBody>
      </p:sp>
    </p:spTree>
    <p:extLst>
      <p:ext uri="{BB962C8B-B14F-4D97-AF65-F5344CB8AC3E}">
        <p14:creationId xmlns:p14="http://schemas.microsoft.com/office/powerpoint/2010/main" val="35458327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Length of </a:t>
            </a:r>
            <a:r>
              <a:rPr lang="id-ID" altLang="id-ID" smtClean="0"/>
              <a:t>A</a:t>
            </a:r>
            <a:r>
              <a:rPr lang="en-US" altLang="id-ID" smtClean="0"/>
              <a:t> </a:t>
            </a:r>
            <a:r>
              <a:rPr lang="id-ID" altLang="id-ID" smtClean="0"/>
              <a:t>L</a:t>
            </a:r>
            <a:r>
              <a:rPr lang="en-US" altLang="id-ID" smtClean="0"/>
              <a:t>ist </a:t>
            </a:r>
            <a:r>
              <a:rPr lang="en-US" altLang="id-ID"/>
              <a:t>in </a:t>
            </a:r>
            <a:r>
              <a:rPr lang="en-US" altLang="id-ID" smtClean="0"/>
              <a:t>Prolog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4054203"/>
            <a:ext cx="10515600" cy="2318196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?-acclen([a,b,c],0,Len).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Len=3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yes</a:t>
            </a:r>
          </a:p>
          <a:p>
            <a:pPr>
              <a:buNone/>
            </a:pPr>
            <a:endParaRPr lang="en-US" altLang="id-ID" sz="20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2000" smtClean="0">
                <a:cs typeface="Arial" panose="020B0604020202020204" pitchFamily="34" charset="0"/>
              </a:rPr>
              <a:t>?-</a:t>
            </a:r>
            <a:endParaRPr lang="en-US" altLang="id-ID" sz="2000">
              <a:cs typeface="Arial" panose="020B060402020202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1067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acclen([],</a:t>
            </a:r>
            <a:r>
              <a:rPr lang="en-US" altLang="id-ID" sz="2000" smtClean="0">
                <a:cs typeface="Arial" panose="020B0604020202020204" pitchFamily="34" charset="0"/>
              </a:rPr>
              <a:t>Acc,</a:t>
            </a:r>
            <a:r>
              <a:rPr lang="id-ID" altLang="id-ID" sz="2000" smtClean="0">
                <a:cs typeface="Arial" panose="020B0604020202020204" pitchFamily="34" charset="0"/>
              </a:rPr>
              <a:t>Acc</a:t>
            </a:r>
            <a:r>
              <a:rPr lang="en-US" altLang="id-ID" sz="2000" smtClean="0">
                <a:cs typeface="Arial" panose="020B0604020202020204" pitchFamily="34" charset="0"/>
              </a:rPr>
              <a:t>).</a:t>
            </a:r>
            <a:endParaRPr lang="en-US" altLang="id-ID" sz="2000">
              <a:cs typeface="Arial" panose="020B0604020202020204" pitchFamily="34" charset="0"/>
            </a:endParaRPr>
          </a:p>
          <a:p>
            <a:pPr>
              <a:buNone/>
            </a:pPr>
            <a:endParaRPr lang="en-US" altLang="id-ID" sz="20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acclen([_|L],OldAcc,Length):-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     NewAcc is OldAcc + 1,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     acclen(L,NewAcc,Length).</a:t>
            </a:r>
          </a:p>
        </p:txBody>
      </p:sp>
    </p:spTree>
    <p:extLst>
      <p:ext uri="{BB962C8B-B14F-4D97-AF65-F5344CB8AC3E}">
        <p14:creationId xmlns:p14="http://schemas.microsoft.com/office/powerpoint/2010/main" val="30885422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Search </a:t>
            </a:r>
            <a:r>
              <a:rPr lang="id-ID" altLang="id-ID" smtClean="0"/>
              <a:t>T</a:t>
            </a:r>
            <a:r>
              <a:rPr lang="en-US" altLang="id-ID" smtClean="0"/>
              <a:t>ree </a:t>
            </a:r>
            <a:r>
              <a:rPr lang="en-US" altLang="id-ID"/>
              <a:t>for acclen/3 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382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id-ID">
                <a:cs typeface="Arial" panose="020B0604020202020204" pitchFamily="34" charset="0"/>
              </a:rPr>
              <a:t>?- acclen([a,b,c],0,Len).</a:t>
            </a:r>
          </a:p>
          <a:p>
            <a:pPr>
              <a:buFontTx/>
              <a:buNone/>
            </a:pPr>
            <a:r>
              <a:rPr lang="en-US" altLang="id-ID">
                <a:cs typeface="Arial" panose="020B0604020202020204" pitchFamily="34" charset="0"/>
              </a:rPr>
              <a:t>      /                \</a:t>
            </a:r>
          </a:p>
          <a:p>
            <a:pPr>
              <a:buFontTx/>
              <a:buNone/>
            </a:pPr>
            <a:r>
              <a:rPr lang="en-US" altLang="id-ID">
                <a:cs typeface="Arial" panose="020B0604020202020204" pitchFamily="34" charset="0"/>
              </a:rPr>
              <a:t>   no          ?- acclen([b,c],1,Len).</a:t>
            </a:r>
          </a:p>
          <a:p>
            <a:pPr>
              <a:buFontTx/>
              <a:buNone/>
            </a:pPr>
            <a:r>
              <a:rPr lang="en-US" altLang="id-ID">
                <a:cs typeface="Arial" panose="020B0604020202020204" pitchFamily="34" charset="0"/>
              </a:rPr>
              <a:t>                    /                   \</a:t>
            </a:r>
          </a:p>
          <a:p>
            <a:pPr>
              <a:buFontTx/>
              <a:buNone/>
            </a:pPr>
            <a:r>
              <a:rPr lang="en-US" altLang="id-ID">
                <a:cs typeface="Arial" panose="020B0604020202020204" pitchFamily="34" charset="0"/>
              </a:rPr>
              <a:t>                 no          ?- acclen([c],2,Len).</a:t>
            </a:r>
          </a:p>
          <a:p>
            <a:pPr>
              <a:buFontTx/>
              <a:buNone/>
            </a:pPr>
            <a:r>
              <a:rPr lang="en-US" altLang="id-ID">
                <a:cs typeface="Arial" panose="020B0604020202020204" pitchFamily="34" charset="0"/>
              </a:rPr>
              <a:t>                                  /                       \</a:t>
            </a:r>
          </a:p>
          <a:p>
            <a:pPr>
              <a:buFontTx/>
              <a:buNone/>
            </a:pPr>
            <a:r>
              <a:rPr lang="en-US" altLang="id-ID">
                <a:cs typeface="Arial" panose="020B0604020202020204" pitchFamily="34" charset="0"/>
              </a:rPr>
              <a:t>                              no               ?- acclen([],3,Len).</a:t>
            </a:r>
          </a:p>
          <a:p>
            <a:pPr>
              <a:buFontTx/>
              <a:buNone/>
            </a:pPr>
            <a:r>
              <a:rPr lang="en-US" altLang="id-ID">
                <a:cs typeface="Arial" panose="020B0604020202020204" pitchFamily="34" charset="0"/>
              </a:rPr>
              <a:t>                                                      /                    \</a:t>
            </a:r>
          </a:p>
          <a:p>
            <a:pPr>
              <a:buFontTx/>
              <a:buNone/>
            </a:pPr>
            <a:r>
              <a:rPr lang="en-US" altLang="id-ID">
                <a:cs typeface="Arial" panose="020B0604020202020204" pitchFamily="34" charset="0"/>
              </a:rPr>
              <a:t>                                                 Len=3                 no</a:t>
            </a:r>
          </a:p>
          <a:p>
            <a:pPr>
              <a:buFontTx/>
              <a:buNone/>
            </a:pPr>
            <a:endParaRPr lang="en-US" altLang="id-ID"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095488" y="1819067"/>
            <a:ext cx="3258312" cy="21067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acclen([],</a:t>
            </a:r>
            <a:r>
              <a:rPr lang="en-US" altLang="id-ID" sz="2000" smtClean="0">
                <a:cs typeface="Arial" panose="020B0604020202020204" pitchFamily="34" charset="0"/>
              </a:rPr>
              <a:t>Acc,</a:t>
            </a:r>
            <a:r>
              <a:rPr lang="id-ID" altLang="id-ID" sz="2000" smtClean="0">
                <a:cs typeface="Arial" panose="020B0604020202020204" pitchFamily="34" charset="0"/>
              </a:rPr>
              <a:t>Acc</a:t>
            </a:r>
            <a:r>
              <a:rPr lang="en-US" altLang="id-ID" sz="2000" smtClean="0">
                <a:cs typeface="Arial" panose="020B0604020202020204" pitchFamily="34" charset="0"/>
              </a:rPr>
              <a:t>).</a:t>
            </a:r>
            <a:endParaRPr lang="en-US" altLang="id-ID" sz="2000">
              <a:cs typeface="Arial" panose="020B0604020202020204" pitchFamily="34" charset="0"/>
            </a:endParaRPr>
          </a:p>
          <a:p>
            <a:pPr>
              <a:buNone/>
            </a:pPr>
            <a:endParaRPr lang="en-US" altLang="id-ID" sz="20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acclen([_|L],OldAcc,Length):-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     NewAcc is OldAcc + 1,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     acclen(L,NewAcc,Length).</a:t>
            </a:r>
          </a:p>
        </p:txBody>
      </p:sp>
    </p:spTree>
    <p:extLst>
      <p:ext uri="{BB962C8B-B14F-4D97-AF65-F5344CB8AC3E}">
        <p14:creationId xmlns:p14="http://schemas.microsoft.com/office/powerpoint/2010/main" val="11463558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Adding </a:t>
            </a:r>
            <a:r>
              <a:rPr lang="id-ID" altLang="id-ID" smtClean="0"/>
              <a:t>A</a:t>
            </a:r>
            <a:r>
              <a:rPr lang="en-US" altLang="id-ID" smtClean="0"/>
              <a:t> </a:t>
            </a:r>
            <a:r>
              <a:rPr lang="id-ID" altLang="id-ID" smtClean="0"/>
              <a:t>W</a:t>
            </a:r>
            <a:r>
              <a:rPr lang="en-US" altLang="id-ID" smtClean="0"/>
              <a:t>rapper </a:t>
            </a:r>
            <a:r>
              <a:rPr lang="id-ID" altLang="id-ID" smtClean="0"/>
              <a:t>P</a:t>
            </a:r>
            <a:r>
              <a:rPr lang="en-US" altLang="id-ID" smtClean="0"/>
              <a:t>redicate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5059679"/>
            <a:ext cx="10515600" cy="1312719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?-length([a,b,c], X).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X=3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yes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3093564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acclen([ ],Acc,Acc). 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acclen([ _|L],OldAcc,Length):- 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NewAcc is OldAcc + 1,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acclen(L,NewAcc,Length).</a:t>
            </a:r>
          </a:p>
          <a:p>
            <a:pPr>
              <a:buFontTx/>
              <a:buNone/>
            </a:pPr>
            <a:endParaRPr lang="en-US" altLang="id-ID" sz="2000"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length(List,Length):- 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acclen(List,0,Length). </a:t>
            </a:r>
          </a:p>
        </p:txBody>
      </p:sp>
    </p:spTree>
    <p:extLst>
      <p:ext uri="{BB962C8B-B14F-4D97-AF65-F5344CB8AC3E}">
        <p14:creationId xmlns:p14="http://schemas.microsoft.com/office/powerpoint/2010/main" val="8247116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Tail </a:t>
            </a:r>
            <a:r>
              <a:rPr lang="id-ID" altLang="id-ID" smtClean="0"/>
              <a:t>R</a:t>
            </a:r>
            <a:r>
              <a:rPr lang="en-US" altLang="id-ID" smtClean="0"/>
              <a:t>ecursion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Why is acclen/3 better than len/2 ? </a:t>
            </a:r>
          </a:p>
          <a:p>
            <a:pPr lvl="1"/>
            <a:r>
              <a:rPr lang="en-US" altLang="id-ID"/>
              <a:t>acclen/3 is tail-recursive, and len/2 is not</a:t>
            </a:r>
          </a:p>
          <a:p>
            <a:pPr lvl="1"/>
            <a:endParaRPr lang="en-US" altLang="id-ID"/>
          </a:p>
          <a:p>
            <a:r>
              <a:rPr lang="en-US" altLang="id-ID"/>
              <a:t>Difference:</a:t>
            </a:r>
          </a:p>
          <a:p>
            <a:pPr lvl="1"/>
            <a:r>
              <a:rPr lang="en-US" altLang="id-ID"/>
              <a:t>In tail recursive predicates the results is fully calculated once we reach the base clause</a:t>
            </a:r>
          </a:p>
          <a:p>
            <a:pPr lvl="1"/>
            <a:r>
              <a:rPr lang="en-US" altLang="id-ID"/>
              <a:t>In recursive predicates that are not tail recursive, there are still goals on the stack when we reach the base clause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18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 smtClean="0"/>
              <a:t>C</a:t>
            </a:r>
            <a:r>
              <a:rPr lang="id-ID" altLang="id-ID" smtClean="0"/>
              <a:t>omparison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300216" y="2416175"/>
            <a:ext cx="3657600" cy="1600200"/>
          </a:xfrm>
          <a:prstGeom prst="rec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acclen([],Acc,Acc).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acclen([_|L],OldAcc,Length):-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 NewAcc is OldAcc + 1,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 acclen(L,NewAcc,Length).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208862" y="2416175"/>
            <a:ext cx="3657600" cy="1600200"/>
          </a:xfrm>
          <a:prstGeom prst="rec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len([],0).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len([_|L],NewLength):-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len(L,Length),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NewLength is Length + 1.</a:t>
            </a: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2208862" y="1825625"/>
            <a:ext cx="3657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altLang="id-ID" sz="2000" i="1"/>
              <a:t>Not tail-recursive</a:t>
            </a: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6300216" y="1866900"/>
            <a:ext cx="3657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altLang="id-ID" sz="2000" i="1"/>
              <a:t>Tail-recursive</a:t>
            </a:r>
          </a:p>
        </p:txBody>
      </p:sp>
    </p:spTree>
    <p:extLst>
      <p:ext uri="{BB962C8B-B14F-4D97-AF65-F5344CB8AC3E}">
        <p14:creationId xmlns:p14="http://schemas.microsoft.com/office/powerpoint/2010/main" val="24880779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Search </a:t>
            </a:r>
            <a:r>
              <a:rPr lang="id-ID" altLang="id-ID" smtClean="0"/>
              <a:t>T</a:t>
            </a:r>
            <a:r>
              <a:rPr lang="en-US" altLang="id-ID" smtClean="0"/>
              <a:t>ree </a:t>
            </a:r>
            <a:r>
              <a:rPr lang="en-US" altLang="id-ID"/>
              <a:t>for </a:t>
            </a:r>
            <a:r>
              <a:rPr lang="en-US" altLang="id-ID" smtClean="0"/>
              <a:t>len/</a:t>
            </a:r>
            <a:r>
              <a:rPr lang="id-ID" altLang="id-ID" smtClean="0"/>
              <a:t>2</a:t>
            </a:r>
            <a:r>
              <a:rPr lang="en-US" altLang="id-ID" smtClean="0"/>
              <a:t> 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08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id-ID" sz="1600">
                <a:cs typeface="Arial" panose="020B0604020202020204" pitchFamily="34" charset="0"/>
              </a:rPr>
              <a:t>?- len([a,b,c], Len).</a:t>
            </a:r>
          </a:p>
          <a:p>
            <a:pPr>
              <a:buNone/>
            </a:pPr>
            <a:r>
              <a:rPr lang="en-US" altLang="id-ID" sz="1600">
                <a:cs typeface="Arial" panose="020B0604020202020204" pitchFamily="34" charset="0"/>
              </a:rPr>
              <a:t>      /                \</a:t>
            </a:r>
          </a:p>
          <a:p>
            <a:pPr>
              <a:buNone/>
            </a:pPr>
            <a:r>
              <a:rPr lang="en-US" altLang="id-ID" sz="1600">
                <a:cs typeface="Arial" panose="020B0604020202020204" pitchFamily="34" charset="0"/>
              </a:rPr>
              <a:t>   no    ?- len([b,c],Len1), </a:t>
            </a:r>
            <a:br>
              <a:rPr lang="en-US" altLang="id-ID" sz="1600">
                <a:cs typeface="Arial" panose="020B0604020202020204" pitchFamily="34" charset="0"/>
              </a:rPr>
            </a:br>
            <a:r>
              <a:rPr lang="en-US" altLang="id-ID" sz="1600">
                <a:cs typeface="Arial" panose="020B0604020202020204" pitchFamily="34" charset="0"/>
              </a:rPr>
              <a:t>          Len is Len1 + 1.</a:t>
            </a:r>
          </a:p>
          <a:p>
            <a:pPr>
              <a:buNone/>
            </a:pPr>
            <a:r>
              <a:rPr lang="en-US" altLang="id-ID" sz="1600">
                <a:cs typeface="Arial" panose="020B0604020202020204" pitchFamily="34" charset="0"/>
              </a:rPr>
              <a:t>               /                   \</a:t>
            </a:r>
          </a:p>
          <a:p>
            <a:pPr>
              <a:buNone/>
            </a:pPr>
            <a:r>
              <a:rPr lang="en-US" altLang="id-ID" sz="1600">
                <a:cs typeface="Arial" panose="020B0604020202020204" pitchFamily="34" charset="0"/>
              </a:rPr>
              <a:t>          no        ?- len([c], Len2), </a:t>
            </a:r>
            <a:br>
              <a:rPr lang="en-US" altLang="id-ID" sz="1600">
                <a:cs typeface="Arial" panose="020B0604020202020204" pitchFamily="34" charset="0"/>
              </a:rPr>
            </a:br>
            <a:r>
              <a:rPr lang="en-US" altLang="id-ID" sz="1600">
                <a:cs typeface="Arial" panose="020B0604020202020204" pitchFamily="34" charset="0"/>
              </a:rPr>
              <a:t>                     Len1 is Len2+1, </a:t>
            </a:r>
            <a:br>
              <a:rPr lang="en-US" altLang="id-ID" sz="1600">
                <a:cs typeface="Arial" panose="020B0604020202020204" pitchFamily="34" charset="0"/>
              </a:rPr>
            </a:br>
            <a:r>
              <a:rPr lang="en-US" altLang="id-ID" sz="1600">
                <a:cs typeface="Arial" panose="020B0604020202020204" pitchFamily="34" charset="0"/>
              </a:rPr>
              <a:t>                     Len is Len1+1.</a:t>
            </a:r>
            <a:br>
              <a:rPr lang="en-US" altLang="id-ID" sz="1600">
                <a:cs typeface="Arial" panose="020B0604020202020204" pitchFamily="34" charset="0"/>
              </a:rPr>
            </a:br>
            <a:r>
              <a:rPr lang="en-US" altLang="id-ID" sz="1600">
                <a:cs typeface="Arial" panose="020B0604020202020204" pitchFamily="34" charset="0"/>
              </a:rPr>
              <a:t>                    /                  \</a:t>
            </a:r>
          </a:p>
          <a:p>
            <a:pPr>
              <a:buNone/>
            </a:pPr>
            <a:r>
              <a:rPr lang="en-US" altLang="id-ID" sz="1600">
                <a:cs typeface="Arial" panose="020B0604020202020204" pitchFamily="34" charset="0"/>
              </a:rPr>
              <a:t>                    no          ?- len([], Len3), </a:t>
            </a:r>
            <a:br>
              <a:rPr lang="en-US" altLang="id-ID" sz="1600">
                <a:cs typeface="Arial" panose="020B0604020202020204" pitchFamily="34" charset="0"/>
              </a:rPr>
            </a:br>
            <a:r>
              <a:rPr lang="en-US" altLang="id-ID" sz="1600">
                <a:cs typeface="Arial" panose="020B0604020202020204" pitchFamily="34" charset="0"/>
              </a:rPr>
              <a:t>                                 Len2 is Len3+1, </a:t>
            </a:r>
            <a:br>
              <a:rPr lang="en-US" altLang="id-ID" sz="1600">
                <a:cs typeface="Arial" panose="020B0604020202020204" pitchFamily="34" charset="0"/>
              </a:rPr>
            </a:br>
            <a:r>
              <a:rPr lang="en-US" altLang="id-ID" sz="1600">
                <a:cs typeface="Arial" panose="020B0604020202020204" pitchFamily="34" charset="0"/>
              </a:rPr>
              <a:t>                                 Len1 is Len2+1,</a:t>
            </a:r>
          </a:p>
          <a:p>
            <a:pPr>
              <a:spcBef>
                <a:spcPts val="0"/>
              </a:spcBef>
              <a:buNone/>
            </a:pPr>
            <a:r>
              <a:rPr lang="en-US" altLang="id-ID" sz="1600">
                <a:cs typeface="Arial" panose="020B0604020202020204" pitchFamily="34" charset="0"/>
              </a:rPr>
              <a:t>                                      Len is Len1 + 1.</a:t>
            </a:r>
            <a:br>
              <a:rPr lang="en-US" altLang="id-ID" sz="1600">
                <a:cs typeface="Arial" panose="020B0604020202020204" pitchFamily="34" charset="0"/>
              </a:rPr>
            </a:br>
            <a:r>
              <a:rPr lang="en-US" altLang="id-ID" sz="1600">
                <a:cs typeface="Arial" panose="020B0604020202020204" pitchFamily="34" charset="0"/>
              </a:rPr>
              <a:t>                                 /                         \</a:t>
            </a:r>
          </a:p>
          <a:p>
            <a:pPr>
              <a:buNone/>
            </a:pPr>
            <a:r>
              <a:rPr lang="en-US" altLang="id-ID" sz="1600">
                <a:cs typeface="Arial" panose="020B0604020202020204" pitchFamily="34" charset="0"/>
              </a:rPr>
              <a:t>               Len3=0, Len2=1,                      no   </a:t>
            </a:r>
          </a:p>
          <a:p>
            <a:pPr>
              <a:spcBef>
                <a:spcPts val="0"/>
              </a:spcBef>
              <a:buNone/>
            </a:pPr>
            <a:r>
              <a:rPr lang="en-US" altLang="id-ID" sz="1600">
                <a:cs typeface="Arial" panose="020B0604020202020204" pitchFamily="34" charset="0"/>
              </a:rPr>
              <a:t>                Len1=2, Len=3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7997952" y="1819067"/>
            <a:ext cx="3355848" cy="21067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len([],0).</a:t>
            </a:r>
          </a:p>
          <a:p>
            <a:pPr>
              <a:spcBef>
                <a:spcPct val="20000"/>
              </a:spcBef>
              <a:buNone/>
            </a:pPr>
            <a:endParaRPr lang="id-ID" altLang="id-ID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None/>
            </a:pPr>
            <a:r>
              <a:rPr lang="en-US" altLang="id-ID" sz="2000" smtClean="0"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([_|L],NewLength):- </a:t>
            </a:r>
          </a:p>
          <a:p>
            <a:pPr>
              <a:spcBef>
                <a:spcPct val="20000"/>
              </a:spcBef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len(L,Length), </a:t>
            </a:r>
          </a:p>
          <a:p>
            <a:pPr>
              <a:spcBef>
                <a:spcPct val="20000"/>
              </a:spcBef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NewLength is Length + 1.</a:t>
            </a:r>
          </a:p>
        </p:txBody>
      </p:sp>
    </p:spTree>
    <p:extLst>
      <p:ext uri="{BB962C8B-B14F-4D97-AF65-F5344CB8AC3E}">
        <p14:creationId xmlns:p14="http://schemas.microsoft.com/office/powerpoint/2010/main" val="2383970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Knowledge Base 1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286000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sz="2000" smtClean="0"/>
              <a:t>woman</a:t>
            </a:r>
            <a:r>
              <a:rPr lang="en-US" altLang="id-ID" sz="2000" smtClean="0">
                <a:cs typeface="Arial" panose="020B0604020202020204" pitchFamily="34" charset="0"/>
              </a:rPr>
              <a:t>(mia).</a:t>
            </a:r>
          </a:p>
          <a:p>
            <a:pPr>
              <a:buFontTx/>
              <a:buNone/>
            </a:pPr>
            <a:r>
              <a:rPr lang="en-US" altLang="id-ID" sz="2000" smtClean="0"/>
              <a:t>woman</a:t>
            </a:r>
            <a:r>
              <a:rPr lang="en-US" altLang="id-ID" sz="2000" smtClean="0">
                <a:cs typeface="Arial" panose="020B0604020202020204" pitchFamily="34" charset="0"/>
              </a:rPr>
              <a:t>(jody).</a:t>
            </a:r>
          </a:p>
          <a:p>
            <a:pPr>
              <a:buFontTx/>
              <a:buNone/>
            </a:pPr>
            <a:r>
              <a:rPr lang="en-US" altLang="id-ID" sz="2000" smtClean="0"/>
              <a:t>woman</a:t>
            </a:r>
            <a:r>
              <a:rPr lang="en-US" altLang="id-ID" sz="2000" smtClean="0">
                <a:cs typeface="Arial" panose="020B0604020202020204" pitchFamily="34" charset="0"/>
              </a:rPr>
              <a:t>(yolanda).</a:t>
            </a:r>
          </a:p>
          <a:p>
            <a:pPr>
              <a:buFontTx/>
              <a:buNone/>
            </a:pPr>
            <a:r>
              <a:rPr lang="en-US" altLang="id-ID" sz="2000" smtClean="0"/>
              <a:t>playsAirGuitar</a:t>
            </a:r>
            <a:r>
              <a:rPr lang="en-US" altLang="id-ID" sz="2000" smtClean="0">
                <a:cs typeface="Arial" panose="020B0604020202020204" pitchFamily="34" charset="0"/>
              </a:rPr>
              <a:t>(jody).</a:t>
            </a:r>
          </a:p>
          <a:p>
            <a:pPr>
              <a:buFontTx/>
              <a:buNone/>
            </a:pPr>
            <a:r>
              <a:rPr lang="en-US" altLang="id-ID" sz="2000" smtClean="0">
                <a:cs typeface="Arial" panose="020B0604020202020204" pitchFamily="34" charset="0"/>
              </a:rPr>
              <a:t>party.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4169256"/>
            <a:ext cx="10515600" cy="2286000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rockConcert.</a:t>
            </a:r>
          </a:p>
          <a:p>
            <a:pPr>
              <a:buNone/>
            </a:pPr>
            <a:r>
              <a:rPr lang="en-US" altLang="id-ID" sz="2000"/>
              <a:t>no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</a:t>
            </a:r>
          </a:p>
        </p:txBody>
      </p:sp>
    </p:spTree>
    <p:extLst>
      <p:ext uri="{BB962C8B-B14F-4D97-AF65-F5344CB8AC3E}">
        <p14:creationId xmlns:p14="http://schemas.microsoft.com/office/powerpoint/2010/main" val="37489756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Search </a:t>
            </a:r>
            <a:r>
              <a:rPr lang="id-ID" altLang="id-ID" smtClean="0"/>
              <a:t>T</a:t>
            </a:r>
            <a:r>
              <a:rPr lang="en-US" altLang="id-ID" smtClean="0"/>
              <a:t>ree </a:t>
            </a:r>
            <a:r>
              <a:rPr lang="en-US" altLang="id-ID"/>
              <a:t>for acclen/3 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382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id-ID">
                <a:cs typeface="Arial" panose="020B0604020202020204" pitchFamily="34" charset="0"/>
              </a:rPr>
              <a:t>?- acclen([a,b,c],0,Len).</a:t>
            </a:r>
          </a:p>
          <a:p>
            <a:pPr>
              <a:buFontTx/>
              <a:buNone/>
            </a:pPr>
            <a:r>
              <a:rPr lang="en-US" altLang="id-ID">
                <a:cs typeface="Arial" panose="020B0604020202020204" pitchFamily="34" charset="0"/>
              </a:rPr>
              <a:t>      /                \</a:t>
            </a:r>
          </a:p>
          <a:p>
            <a:pPr>
              <a:buFontTx/>
              <a:buNone/>
            </a:pPr>
            <a:r>
              <a:rPr lang="en-US" altLang="id-ID">
                <a:cs typeface="Arial" panose="020B0604020202020204" pitchFamily="34" charset="0"/>
              </a:rPr>
              <a:t>   no          ?- acclen([b,c],1,Len).</a:t>
            </a:r>
          </a:p>
          <a:p>
            <a:pPr>
              <a:buFontTx/>
              <a:buNone/>
            </a:pPr>
            <a:r>
              <a:rPr lang="en-US" altLang="id-ID">
                <a:cs typeface="Arial" panose="020B0604020202020204" pitchFamily="34" charset="0"/>
              </a:rPr>
              <a:t>                    /                   \</a:t>
            </a:r>
          </a:p>
          <a:p>
            <a:pPr>
              <a:buFontTx/>
              <a:buNone/>
            </a:pPr>
            <a:r>
              <a:rPr lang="en-US" altLang="id-ID">
                <a:cs typeface="Arial" panose="020B0604020202020204" pitchFamily="34" charset="0"/>
              </a:rPr>
              <a:t>                 no          ?- acclen([c],2,Len).</a:t>
            </a:r>
          </a:p>
          <a:p>
            <a:pPr>
              <a:buFontTx/>
              <a:buNone/>
            </a:pPr>
            <a:r>
              <a:rPr lang="en-US" altLang="id-ID">
                <a:cs typeface="Arial" panose="020B0604020202020204" pitchFamily="34" charset="0"/>
              </a:rPr>
              <a:t>                                  /                       \</a:t>
            </a:r>
          </a:p>
          <a:p>
            <a:pPr>
              <a:buFontTx/>
              <a:buNone/>
            </a:pPr>
            <a:r>
              <a:rPr lang="en-US" altLang="id-ID">
                <a:cs typeface="Arial" panose="020B0604020202020204" pitchFamily="34" charset="0"/>
              </a:rPr>
              <a:t>                              no               ?- acclen([],3,Len).</a:t>
            </a:r>
          </a:p>
          <a:p>
            <a:pPr>
              <a:buFontTx/>
              <a:buNone/>
            </a:pPr>
            <a:r>
              <a:rPr lang="en-US" altLang="id-ID">
                <a:cs typeface="Arial" panose="020B0604020202020204" pitchFamily="34" charset="0"/>
              </a:rPr>
              <a:t>                                                      /                    \</a:t>
            </a:r>
          </a:p>
          <a:p>
            <a:pPr>
              <a:buFontTx/>
              <a:buNone/>
            </a:pPr>
            <a:r>
              <a:rPr lang="en-US" altLang="id-ID">
                <a:cs typeface="Arial" panose="020B0604020202020204" pitchFamily="34" charset="0"/>
              </a:rPr>
              <a:t>                                                 Len=3                 no</a:t>
            </a:r>
          </a:p>
          <a:p>
            <a:pPr>
              <a:buFontTx/>
              <a:buNone/>
            </a:pPr>
            <a:endParaRPr lang="en-US" altLang="id-ID"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095488" y="1819067"/>
            <a:ext cx="3258312" cy="21067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acclen([],</a:t>
            </a:r>
            <a:r>
              <a:rPr lang="en-US" altLang="id-ID" sz="2000" smtClean="0">
                <a:cs typeface="Arial" panose="020B0604020202020204" pitchFamily="34" charset="0"/>
              </a:rPr>
              <a:t>Acc,</a:t>
            </a:r>
            <a:r>
              <a:rPr lang="id-ID" altLang="id-ID" sz="2000" smtClean="0">
                <a:cs typeface="Arial" panose="020B0604020202020204" pitchFamily="34" charset="0"/>
              </a:rPr>
              <a:t>Acc</a:t>
            </a:r>
            <a:r>
              <a:rPr lang="en-US" altLang="id-ID" sz="2000" smtClean="0">
                <a:cs typeface="Arial" panose="020B0604020202020204" pitchFamily="34" charset="0"/>
              </a:rPr>
              <a:t>).</a:t>
            </a:r>
            <a:endParaRPr lang="en-US" altLang="id-ID" sz="2000">
              <a:cs typeface="Arial" panose="020B0604020202020204" pitchFamily="34" charset="0"/>
            </a:endParaRPr>
          </a:p>
          <a:p>
            <a:pPr>
              <a:buNone/>
            </a:pPr>
            <a:endParaRPr lang="en-US" altLang="id-ID" sz="20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acclen([_|L],OldAcc,Length):-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     NewAcc is OldAcc + 1,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     acclen(L,NewAcc,Length).</a:t>
            </a:r>
          </a:p>
        </p:txBody>
      </p:sp>
    </p:spTree>
    <p:extLst>
      <p:ext uri="{BB962C8B-B14F-4D97-AF65-F5344CB8AC3E}">
        <p14:creationId xmlns:p14="http://schemas.microsoft.com/office/powerpoint/2010/main" val="42738858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Comparing Integers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Some Prolog arithmetic predicates actually do carry out arithmetic by themselves</a:t>
            </a:r>
          </a:p>
          <a:p>
            <a:r>
              <a:rPr lang="en-US" altLang="id-ID"/>
              <a:t>These are the operators that compare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481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Comparing Integers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295144" y="2452271"/>
            <a:ext cx="3581400" cy="2286000"/>
          </a:xfrm>
          <a:prstGeom prst="rec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x &lt; y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 y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x = y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x  y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x  y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x &gt; y </a:t>
            </a:r>
            <a:endParaRPr lang="en-US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181344" y="2452271"/>
            <a:ext cx="3581400" cy="2286000"/>
          </a:xfrm>
          <a:prstGeom prst="rect">
            <a:avLst/>
          </a:prstGeom>
          <a:solidFill>
            <a:srgbClr val="CCCCFF">
              <a:alpha val="50000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X &lt; Y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X =&lt; Y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X =:= Y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X =\= Y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X &gt;= Y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X &gt; Y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295144" y="1842671"/>
            <a:ext cx="3581400" cy="381000"/>
          </a:xfrm>
          <a:prstGeom prst="rec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Arithmetic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181344" y="1842671"/>
            <a:ext cx="3581400" cy="381000"/>
          </a:xfrm>
          <a:prstGeom prst="rect">
            <a:avLst/>
          </a:prstGeom>
          <a:solidFill>
            <a:srgbClr val="CCCCFF">
              <a:alpha val="50000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Prolog</a:t>
            </a:r>
          </a:p>
        </p:txBody>
      </p:sp>
    </p:spTree>
    <p:extLst>
      <p:ext uri="{BB962C8B-B14F-4D97-AF65-F5344CB8AC3E}">
        <p14:creationId xmlns:p14="http://schemas.microsoft.com/office/powerpoint/2010/main" val="16210155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Comparison Operators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Have the obvious meaning</a:t>
            </a:r>
          </a:p>
          <a:p>
            <a:r>
              <a:rPr lang="en-US" altLang="id-ID"/>
              <a:t>Force both left and right hand argument to be evaluated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2913889"/>
            <a:ext cx="10515600" cy="3458510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?- 2 &lt; 4+1.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yes</a:t>
            </a:r>
          </a:p>
          <a:p>
            <a:pPr>
              <a:buNone/>
            </a:pPr>
            <a:endParaRPr lang="en-US" altLang="id-ID" sz="20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?- 4+3 &gt; 5+5.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483009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Comparison Operators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Have the obvious meaning</a:t>
            </a:r>
          </a:p>
          <a:p>
            <a:r>
              <a:rPr lang="en-US" altLang="id-ID"/>
              <a:t>Force both left and right hand argument to be evaluated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2913889"/>
            <a:ext cx="10515600" cy="3458510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?- 4 = 4.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yes</a:t>
            </a:r>
          </a:p>
          <a:p>
            <a:pPr>
              <a:buNone/>
            </a:pPr>
            <a:endParaRPr lang="en-US" altLang="id-ID" sz="20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?- 2+2 = 4.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no</a:t>
            </a:r>
          </a:p>
          <a:p>
            <a:pPr>
              <a:buNone/>
            </a:pPr>
            <a:endParaRPr lang="en-US" altLang="id-ID" sz="20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?- 2+2 =:= 4.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9481512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Comparing </a:t>
            </a:r>
            <a:r>
              <a:rPr lang="id-ID" altLang="id-ID" smtClean="0"/>
              <a:t>N</a:t>
            </a:r>
            <a:r>
              <a:rPr lang="en-US" altLang="id-ID" smtClean="0"/>
              <a:t>umbers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We are going to define a predicate that takes two arguments, and is true when:</a:t>
            </a:r>
          </a:p>
          <a:p>
            <a:pPr lvl="1"/>
            <a:r>
              <a:rPr lang="en-US" altLang="id-ID"/>
              <a:t>The first argument is a list of integers</a:t>
            </a:r>
          </a:p>
          <a:p>
            <a:pPr lvl="1"/>
            <a:r>
              <a:rPr lang="en-US" altLang="id-ID"/>
              <a:t>The second argument is the highest integer in the list</a:t>
            </a:r>
          </a:p>
          <a:p>
            <a:r>
              <a:rPr lang="en-US" altLang="id-ID"/>
              <a:t>Basic idea</a:t>
            </a:r>
          </a:p>
          <a:p>
            <a:pPr lvl="1"/>
            <a:r>
              <a:rPr lang="en-US" altLang="id-ID"/>
              <a:t>We will use an accumulator </a:t>
            </a:r>
          </a:p>
          <a:p>
            <a:pPr lvl="1"/>
            <a:r>
              <a:rPr lang="en-US" altLang="id-ID"/>
              <a:t>The accumulator keeps track of the highest value encountered so far</a:t>
            </a:r>
          </a:p>
          <a:p>
            <a:pPr lvl="1"/>
            <a:r>
              <a:rPr lang="en-US" altLang="id-ID"/>
              <a:t>If we find a higher value, the accumulator will be updated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821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Definition of accMax/3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5059679"/>
            <a:ext cx="10515600" cy="1312719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 accMax([1,0,5,4],0,Max).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Max=5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yes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3093564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sz="1800">
                <a:cs typeface="Arial" panose="020B0604020202020204" pitchFamily="34" charset="0"/>
              </a:rPr>
              <a:t>accMax([H|T],A,Max):- </a:t>
            </a:r>
          </a:p>
          <a:p>
            <a:pPr>
              <a:buFontTx/>
              <a:buNone/>
            </a:pPr>
            <a:r>
              <a:rPr lang="en-US" altLang="id-ID" sz="1800">
                <a:cs typeface="Arial" panose="020B0604020202020204" pitchFamily="34" charset="0"/>
              </a:rPr>
              <a:t>    H &gt; A,</a:t>
            </a:r>
          </a:p>
          <a:p>
            <a:pPr>
              <a:buFontTx/>
              <a:buNone/>
            </a:pPr>
            <a:r>
              <a:rPr lang="en-US" altLang="id-ID" sz="1800">
                <a:cs typeface="Arial" panose="020B0604020202020204" pitchFamily="34" charset="0"/>
              </a:rPr>
              <a:t>    accMax(T,H,Max).</a:t>
            </a:r>
          </a:p>
          <a:p>
            <a:pPr>
              <a:buFontTx/>
              <a:buNone/>
            </a:pPr>
            <a:endParaRPr lang="en-US" altLang="id-ID" sz="600"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id-ID" sz="1800">
                <a:cs typeface="Arial" panose="020B0604020202020204" pitchFamily="34" charset="0"/>
              </a:rPr>
              <a:t>accMax([H|T],A,Max):- </a:t>
            </a:r>
          </a:p>
          <a:p>
            <a:pPr>
              <a:buFontTx/>
              <a:buNone/>
            </a:pPr>
            <a:r>
              <a:rPr lang="en-US" altLang="id-ID" sz="1800">
                <a:cs typeface="Arial" panose="020B0604020202020204" pitchFamily="34" charset="0"/>
              </a:rPr>
              <a:t>    H =&lt; A,</a:t>
            </a:r>
          </a:p>
          <a:p>
            <a:pPr>
              <a:buFontTx/>
              <a:buNone/>
            </a:pPr>
            <a:r>
              <a:rPr lang="en-US" altLang="id-ID" sz="1800">
                <a:cs typeface="Arial" panose="020B0604020202020204" pitchFamily="34" charset="0"/>
              </a:rPr>
              <a:t>    accMax(T,A,Max).</a:t>
            </a:r>
          </a:p>
          <a:p>
            <a:pPr>
              <a:buFontTx/>
              <a:buNone/>
            </a:pPr>
            <a:endParaRPr lang="en-US" altLang="id-ID" sz="600"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id-ID" sz="1800">
                <a:cs typeface="Arial" panose="020B0604020202020204" pitchFamily="34" charset="0"/>
              </a:rPr>
              <a:t>accMax([],A,A).</a:t>
            </a:r>
          </a:p>
        </p:txBody>
      </p:sp>
    </p:spTree>
    <p:extLst>
      <p:ext uri="{BB962C8B-B14F-4D97-AF65-F5344CB8AC3E}">
        <p14:creationId xmlns:p14="http://schemas.microsoft.com/office/powerpoint/2010/main" val="37711180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Adding </a:t>
            </a:r>
            <a:r>
              <a:rPr lang="id-ID" altLang="id-ID" smtClean="0"/>
              <a:t>A</a:t>
            </a:r>
            <a:r>
              <a:rPr lang="en-US" altLang="id-ID" smtClean="0"/>
              <a:t> </a:t>
            </a:r>
            <a:r>
              <a:rPr lang="id-ID" altLang="id-ID" smtClean="0"/>
              <a:t>W</a:t>
            </a:r>
            <a:r>
              <a:rPr lang="en-US" altLang="id-ID" smtClean="0"/>
              <a:t>rapper </a:t>
            </a:r>
            <a:r>
              <a:rPr lang="en-US" altLang="id-ID"/>
              <a:t>max/2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81506" y="1828401"/>
            <a:ext cx="5005967" cy="4553332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 max([1,0,5,4], Max).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Max=5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yes</a:t>
            </a:r>
          </a:p>
          <a:p>
            <a:pPr>
              <a:buNone/>
            </a:pPr>
            <a:endParaRPr lang="en-US" altLang="id-ID" sz="20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 max([-3, -1, -5, -4], Max).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Max= -1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yes</a:t>
            </a:r>
          </a:p>
          <a:p>
            <a:pPr>
              <a:buNone/>
            </a:pPr>
            <a:endParaRPr lang="en-US" altLang="id-ID" sz="20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28402"/>
            <a:ext cx="4846051" cy="4553331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sz="1800">
                <a:cs typeface="Arial" panose="020B0604020202020204" pitchFamily="34" charset="0"/>
              </a:rPr>
              <a:t>accMax([H|T],A,Max):- </a:t>
            </a:r>
          </a:p>
          <a:p>
            <a:pPr>
              <a:buFontTx/>
              <a:buNone/>
            </a:pPr>
            <a:r>
              <a:rPr lang="en-US" altLang="id-ID" sz="1800">
                <a:cs typeface="Arial" panose="020B0604020202020204" pitchFamily="34" charset="0"/>
              </a:rPr>
              <a:t>    H &gt; A,</a:t>
            </a:r>
          </a:p>
          <a:p>
            <a:pPr>
              <a:buFontTx/>
              <a:buNone/>
            </a:pPr>
            <a:r>
              <a:rPr lang="en-US" altLang="id-ID" sz="1800">
                <a:cs typeface="Arial" panose="020B0604020202020204" pitchFamily="34" charset="0"/>
              </a:rPr>
              <a:t>    accMax(T,H,Max).</a:t>
            </a:r>
          </a:p>
          <a:p>
            <a:pPr>
              <a:buFontTx/>
              <a:buNone/>
            </a:pPr>
            <a:endParaRPr lang="en-US" altLang="id-ID" sz="1800"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id-ID" sz="1800">
                <a:cs typeface="Arial" panose="020B0604020202020204" pitchFamily="34" charset="0"/>
              </a:rPr>
              <a:t>accMax([H|T],A,Max):- </a:t>
            </a:r>
          </a:p>
          <a:p>
            <a:pPr>
              <a:buFontTx/>
              <a:buNone/>
            </a:pPr>
            <a:r>
              <a:rPr lang="en-US" altLang="id-ID" sz="1800">
                <a:cs typeface="Arial" panose="020B0604020202020204" pitchFamily="34" charset="0"/>
              </a:rPr>
              <a:t>    H =&lt; A,</a:t>
            </a:r>
          </a:p>
          <a:p>
            <a:pPr>
              <a:buFontTx/>
              <a:buNone/>
            </a:pPr>
            <a:r>
              <a:rPr lang="en-US" altLang="id-ID" sz="1800">
                <a:cs typeface="Arial" panose="020B0604020202020204" pitchFamily="34" charset="0"/>
              </a:rPr>
              <a:t>    accMax(T,A,Max).</a:t>
            </a:r>
          </a:p>
          <a:p>
            <a:pPr>
              <a:buFontTx/>
              <a:buNone/>
            </a:pPr>
            <a:endParaRPr lang="en-US" altLang="id-ID" sz="1800"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id-ID" sz="1800">
                <a:cs typeface="Arial" panose="020B0604020202020204" pitchFamily="34" charset="0"/>
              </a:rPr>
              <a:t>accMax([],A,A).</a:t>
            </a:r>
          </a:p>
          <a:p>
            <a:pPr>
              <a:buFontTx/>
              <a:buNone/>
            </a:pPr>
            <a:endParaRPr lang="en-US" altLang="id-ID" sz="1800"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id-ID" sz="1800">
                <a:cs typeface="Arial" panose="020B0604020202020204" pitchFamily="34" charset="0"/>
              </a:rPr>
              <a:t>max([H|T],Max):-</a:t>
            </a:r>
          </a:p>
          <a:p>
            <a:pPr>
              <a:buFontTx/>
              <a:buNone/>
            </a:pPr>
            <a:r>
              <a:rPr lang="en-US" altLang="id-ID" sz="1800">
                <a:cs typeface="Arial" panose="020B0604020202020204" pitchFamily="34" charset="0"/>
              </a:rPr>
              <a:t>    accMax(T,H,Max).</a:t>
            </a:r>
          </a:p>
        </p:txBody>
      </p:sp>
    </p:spTree>
    <p:extLst>
      <p:ext uri="{BB962C8B-B14F-4D97-AF65-F5344CB8AC3E}">
        <p14:creationId xmlns:p14="http://schemas.microsoft.com/office/powerpoint/2010/main" val="41683818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7618" y="2729132"/>
            <a:ext cx="7343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b="1" smtClean="0"/>
              <a:t>IF331</a:t>
            </a:r>
            <a:r>
              <a:rPr lang="en-ID" sz="3600" b="1" smtClean="0"/>
              <a:t> </a:t>
            </a:r>
            <a:r>
              <a:rPr lang="en-ID" sz="3600" b="1"/>
              <a:t>– </a:t>
            </a:r>
            <a:r>
              <a:rPr lang="id-ID" sz="3600" b="1" smtClean="0"/>
              <a:t>PEMROGRAMAN DEKLARATIF</a:t>
            </a:r>
            <a:endParaRPr lang="en-ID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67617" y="3375463"/>
            <a:ext cx="3591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/>
              <a:t>Pertemuan </a:t>
            </a:r>
            <a:r>
              <a:rPr lang="id-ID" sz="2400" b="1" smtClean="0"/>
              <a:t>06</a:t>
            </a:r>
            <a:r>
              <a:rPr lang="en-ID" sz="2400" b="1" smtClean="0"/>
              <a:t> – </a:t>
            </a:r>
            <a:r>
              <a:rPr lang="id-ID" sz="2400" b="1" smtClean="0"/>
              <a:t>More Lists</a:t>
            </a:r>
            <a:endParaRPr lang="en-ID" sz="2400" b="1" dirty="0"/>
          </a:p>
        </p:txBody>
      </p:sp>
    </p:spTree>
    <p:extLst>
      <p:ext uri="{BB962C8B-B14F-4D97-AF65-F5344CB8AC3E}">
        <p14:creationId xmlns:p14="http://schemas.microsoft.com/office/powerpoint/2010/main" val="42534913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Outline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Define </a:t>
            </a:r>
            <a:r>
              <a:rPr lang="en-US" altLang="id-ID" b="1"/>
              <a:t>append/3</a:t>
            </a:r>
            <a:r>
              <a:rPr lang="en-US" altLang="id-ID"/>
              <a:t>, a predicate for concatenating two lists, and illustrate what can be done with it</a:t>
            </a:r>
            <a:endParaRPr lang="id-ID" smtClean="0"/>
          </a:p>
          <a:p>
            <a:endParaRPr lang="id-ID" smtClean="0"/>
          </a:p>
          <a:p>
            <a:r>
              <a:rPr lang="en-US" altLang="id-ID"/>
              <a:t>Discuss two ways of </a:t>
            </a:r>
            <a:r>
              <a:rPr lang="en-US" altLang="id-ID" b="1"/>
              <a:t>reversing</a:t>
            </a:r>
            <a:r>
              <a:rPr lang="en-US" altLang="id-ID"/>
              <a:t> a </a:t>
            </a:r>
            <a:r>
              <a:rPr lang="en-US" altLang="id-ID" smtClean="0"/>
              <a:t>list</a:t>
            </a:r>
            <a:endParaRPr lang="id-ID" altLang="id-ID" smtClean="0"/>
          </a:p>
          <a:p>
            <a:pPr lvl="1"/>
            <a:r>
              <a:rPr lang="en-US" altLang="id-ID"/>
              <a:t>A naïve way using append/3</a:t>
            </a:r>
            <a:endParaRPr lang="id-ID"/>
          </a:p>
          <a:p>
            <a:pPr lvl="1"/>
            <a:r>
              <a:rPr lang="en-US" altLang="id-ID"/>
              <a:t>A more efficient method using accumulators</a:t>
            </a:r>
            <a:endParaRPr lang="id-ID" smtClean="0"/>
          </a:p>
          <a:p>
            <a:endParaRPr lang="id-ID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6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Knowledge Base </a:t>
            </a:r>
            <a:r>
              <a:rPr lang="id-ID" altLang="id-ID" smtClean="0"/>
              <a:t>2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286000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/>
              <a:t>happy</a:t>
            </a:r>
            <a:r>
              <a:rPr lang="en-US" altLang="id-ID" sz="2000">
                <a:cs typeface="Arial" panose="020B0604020202020204" pitchFamily="34" charset="0"/>
              </a:rPr>
              <a:t>(yolanda).</a:t>
            </a:r>
          </a:p>
          <a:p>
            <a:pPr>
              <a:buNone/>
            </a:pPr>
            <a:r>
              <a:rPr lang="en-US" altLang="id-ID" sz="2000"/>
              <a:t>listens2music</a:t>
            </a:r>
            <a:r>
              <a:rPr lang="en-US" altLang="id-ID" sz="2000">
                <a:cs typeface="Arial" panose="020B0604020202020204" pitchFamily="34" charset="0"/>
              </a:rPr>
              <a:t>(mia).</a:t>
            </a:r>
          </a:p>
          <a:p>
            <a:pPr>
              <a:buNone/>
            </a:pPr>
            <a:r>
              <a:rPr lang="en-US" altLang="id-ID" sz="2000"/>
              <a:t>listens2music</a:t>
            </a:r>
            <a:r>
              <a:rPr lang="en-US" altLang="id-ID" sz="2000">
                <a:cs typeface="Arial" panose="020B0604020202020204" pitchFamily="34" charset="0"/>
              </a:rPr>
              <a:t>(yolanda):- </a:t>
            </a:r>
            <a:r>
              <a:rPr lang="en-US" altLang="id-ID" sz="2000"/>
              <a:t>happy</a:t>
            </a:r>
            <a:r>
              <a:rPr lang="en-US" altLang="id-ID" sz="2000">
                <a:cs typeface="Arial" panose="020B0604020202020204" pitchFamily="34" charset="0"/>
              </a:rPr>
              <a:t>(yolanda).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playsAirGuitar(mia):- listens2music(mia).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playsAirGuitar(yolanda):- listens2music(yolanda).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038007" y="1606688"/>
            <a:ext cx="990600" cy="457200"/>
          </a:xfrm>
          <a:prstGeom prst="wedgeRoundRectCallout">
            <a:avLst>
              <a:gd name="adj1" fmla="val -100319"/>
              <a:gd name="adj2" fmla="val 30903"/>
              <a:gd name="adj3" fmla="val 16667"/>
            </a:avLst>
          </a:prstGeom>
          <a:solidFill>
            <a:srgbClr val="99CCFF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id-ID"/>
              <a:t>fact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385279" y="2025477"/>
            <a:ext cx="990600" cy="457200"/>
          </a:xfrm>
          <a:prstGeom prst="wedgeRoundRectCallout">
            <a:avLst>
              <a:gd name="adj1" fmla="val -100319"/>
              <a:gd name="adj2" fmla="val 30903"/>
              <a:gd name="adj3" fmla="val 16667"/>
            </a:avLst>
          </a:prstGeom>
          <a:solidFill>
            <a:srgbClr val="99CCFF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id-ID"/>
              <a:t>fact</a:t>
            </a:r>
          </a:p>
        </p:txBody>
      </p:sp>
      <p:sp>
        <p:nvSpPr>
          <p:cNvPr id="9" name="AutoShape 1030"/>
          <p:cNvSpPr>
            <a:spLocks noChangeArrowheads="1"/>
          </p:cNvSpPr>
          <p:nvPr/>
        </p:nvSpPr>
        <p:spPr bwMode="auto">
          <a:xfrm>
            <a:off x="5600700" y="2410697"/>
            <a:ext cx="990600" cy="457200"/>
          </a:xfrm>
          <a:prstGeom prst="wedgeRoundRectCallout">
            <a:avLst>
              <a:gd name="adj1" fmla="val -100319"/>
              <a:gd name="adj2" fmla="val 30903"/>
              <a:gd name="adj3" fmla="val 16667"/>
            </a:avLst>
          </a:prstGeom>
          <a:solidFill>
            <a:srgbClr val="99CCFF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id-ID"/>
              <a:t>rule</a:t>
            </a:r>
          </a:p>
        </p:txBody>
      </p:sp>
      <p:sp>
        <p:nvSpPr>
          <p:cNvPr id="10" name="AutoShape 1030"/>
          <p:cNvSpPr>
            <a:spLocks noChangeArrowheads="1"/>
          </p:cNvSpPr>
          <p:nvPr/>
        </p:nvSpPr>
        <p:spPr bwMode="auto">
          <a:xfrm>
            <a:off x="5641298" y="2800682"/>
            <a:ext cx="990600" cy="457200"/>
          </a:xfrm>
          <a:prstGeom prst="wedgeRoundRectCallout">
            <a:avLst>
              <a:gd name="adj1" fmla="val -100319"/>
              <a:gd name="adj2" fmla="val 30903"/>
              <a:gd name="adj3" fmla="val 16667"/>
            </a:avLst>
          </a:prstGeom>
          <a:solidFill>
            <a:srgbClr val="99CCFF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id-ID"/>
              <a:t>rule</a:t>
            </a:r>
          </a:p>
        </p:txBody>
      </p:sp>
      <p:sp>
        <p:nvSpPr>
          <p:cNvPr id="11" name="AutoShape 1030"/>
          <p:cNvSpPr>
            <a:spLocks noChangeArrowheads="1"/>
          </p:cNvSpPr>
          <p:nvPr/>
        </p:nvSpPr>
        <p:spPr bwMode="auto">
          <a:xfrm>
            <a:off x="6423285" y="3190667"/>
            <a:ext cx="990600" cy="457200"/>
          </a:xfrm>
          <a:prstGeom prst="wedgeRoundRectCallout">
            <a:avLst>
              <a:gd name="adj1" fmla="val -100319"/>
              <a:gd name="adj2" fmla="val 30903"/>
              <a:gd name="adj3" fmla="val 16667"/>
            </a:avLst>
          </a:prstGeom>
          <a:solidFill>
            <a:srgbClr val="99CCFF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id-ID"/>
              <a:t>rule</a:t>
            </a:r>
          </a:p>
        </p:txBody>
      </p:sp>
    </p:spTree>
    <p:extLst>
      <p:ext uri="{BB962C8B-B14F-4D97-AF65-F5344CB8AC3E}">
        <p14:creationId xmlns:p14="http://schemas.microsoft.com/office/powerpoint/2010/main" val="20836179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Append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id-ID"/>
              <a:t>We will define an important predicate </a:t>
            </a:r>
            <a:r>
              <a:rPr lang="en-US" altLang="id-ID" b="1"/>
              <a:t>append/3</a:t>
            </a:r>
            <a:r>
              <a:rPr lang="en-US" altLang="id-ID"/>
              <a:t> whose arguments are all lists</a:t>
            </a:r>
          </a:p>
          <a:p>
            <a:r>
              <a:rPr lang="en-US" altLang="id-ID"/>
              <a:t>Declaratively, append</a:t>
            </a:r>
            <a:r>
              <a:rPr lang="en-US" altLang="id-ID">
                <a:cs typeface="Arial" panose="020B0604020202020204" pitchFamily="34" charset="0"/>
              </a:rPr>
              <a:t>(L1,L2,L3) is true if list L3 is the result of concatenating the lists L1 and L2 together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38200" y="3681984"/>
            <a:ext cx="10515600" cy="2690413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1800"/>
              <a:t>?- append</a:t>
            </a:r>
            <a:r>
              <a:rPr lang="en-US" altLang="id-ID" sz="1800">
                <a:cs typeface="Arial" panose="020B0604020202020204" pitchFamily="34" charset="0"/>
              </a:rPr>
              <a:t>([a,b,c,d],[3,4,5],[a,b,c,d,3,4,5]).</a:t>
            </a:r>
          </a:p>
          <a:p>
            <a:pPr>
              <a:buNone/>
            </a:pPr>
            <a:r>
              <a:rPr lang="en-US" altLang="id-ID" sz="1800">
                <a:cs typeface="Arial" panose="020B0604020202020204" pitchFamily="34" charset="0"/>
              </a:rPr>
              <a:t>yes</a:t>
            </a:r>
          </a:p>
          <a:p>
            <a:pPr>
              <a:buNone/>
            </a:pPr>
            <a:endParaRPr lang="en-US" altLang="id-ID" sz="18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1800"/>
              <a:t>?- append</a:t>
            </a:r>
            <a:r>
              <a:rPr lang="en-US" altLang="id-ID" sz="1800">
                <a:cs typeface="Arial" panose="020B0604020202020204" pitchFamily="34" charset="0"/>
              </a:rPr>
              <a:t>([a,b,c],[3,4,5],[a,b,c,d,3,4,5]).</a:t>
            </a:r>
          </a:p>
          <a:p>
            <a:pPr>
              <a:buNone/>
            </a:pPr>
            <a:r>
              <a:rPr lang="en-US" altLang="id-ID" sz="1800">
                <a:cs typeface="Arial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5019789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Append </a:t>
            </a:r>
            <a:r>
              <a:rPr lang="id-ID" altLang="id-ID" smtClean="0"/>
              <a:t>V</a:t>
            </a:r>
            <a:r>
              <a:rPr lang="en-US" altLang="id-ID" smtClean="0"/>
              <a:t>iewed </a:t>
            </a:r>
            <a:r>
              <a:rPr lang="id-ID" altLang="id-ID" smtClean="0"/>
              <a:t>P</a:t>
            </a:r>
            <a:r>
              <a:rPr lang="en-US" altLang="id-ID" smtClean="0"/>
              <a:t>rocedurally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id-ID"/>
              <a:t>From a procedural perspective, the most obvious use of append/3 is to concatenate two lists together</a:t>
            </a:r>
          </a:p>
          <a:p>
            <a:r>
              <a:rPr lang="en-US" altLang="id-ID"/>
              <a:t>We can do this simply by using a variable as third argument</a:t>
            </a:r>
            <a:endParaRPr lang="en-US" altLang="id-ID"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38200" y="3681984"/>
            <a:ext cx="10515600" cy="2690413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1800"/>
              <a:t>?- append</a:t>
            </a:r>
            <a:r>
              <a:rPr lang="en-US" altLang="id-ID" sz="1800">
                <a:cs typeface="Arial" panose="020B0604020202020204" pitchFamily="34" charset="0"/>
              </a:rPr>
              <a:t>([a,b,c,d],[1,2,3,4,5], X).</a:t>
            </a:r>
          </a:p>
          <a:p>
            <a:pPr>
              <a:buNone/>
            </a:pPr>
            <a:r>
              <a:rPr lang="en-US" altLang="id-ID" sz="1800">
                <a:cs typeface="Arial" panose="020B0604020202020204" pitchFamily="34" charset="0"/>
              </a:rPr>
              <a:t>X=[a,b,c,d,1,2,3,4,5]</a:t>
            </a:r>
          </a:p>
          <a:p>
            <a:pPr>
              <a:buNone/>
            </a:pPr>
            <a:r>
              <a:rPr lang="en-US" altLang="id-ID" sz="1800">
                <a:cs typeface="Arial" panose="020B0604020202020204" pitchFamily="34" charset="0"/>
              </a:rPr>
              <a:t>yes</a:t>
            </a:r>
          </a:p>
          <a:p>
            <a:pPr>
              <a:buNone/>
            </a:pPr>
            <a:endParaRPr lang="en-US" altLang="id-ID" sz="18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1800">
                <a:cs typeface="Arial" panose="020B0604020202020204" pitchFamily="34" charset="0"/>
              </a:rPr>
              <a:t>?-</a:t>
            </a:r>
          </a:p>
        </p:txBody>
      </p:sp>
    </p:spTree>
    <p:extLst>
      <p:ext uri="{BB962C8B-B14F-4D97-AF65-F5344CB8AC3E}">
        <p14:creationId xmlns:p14="http://schemas.microsoft.com/office/powerpoint/2010/main" val="4016642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Definition of append/3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altLang="id-ID" smtClean="0"/>
          </a:p>
          <a:p>
            <a:endParaRPr lang="id-ID" altLang="id-ID"/>
          </a:p>
          <a:p>
            <a:endParaRPr lang="id-ID" altLang="id-ID" smtClean="0"/>
          </a:p>
          <a:p>
            <a:r>
              <a:rPr lang="en-US" altLang="id-ID" smtClean="0"/>
              <a:t>Recursive </a:t>
            </a:r>
            <a:r>
              <a:rPr lang="en-US" altLang="id-ID"/>
              <a:t>definition</a:t>
            </a:r>
          </a:p>
          <a:p>
            <a:pPr lvl="1"/>
            <a:r>
              <a:rPr lang="en-US" altLang="id-ID"/>
              <a:t>Base clause: appending the empty list to any list produces that same list</a:t>
            </a:r>
          </a:p>
          <a:p>
            <a:pPr lvl="1"/>
            <a:r>
              <a:rPr lang="en-US" altLang="id-ID"/>
              <a:t>The recursive step says that when concatenating a non-empty list [H|T] with a list L, the result is a list with head H and the result of concatenating </a:t>
            </a:r>
            <a:br>
              <a:rPr lang="en-US" altLang="id-ID"/>
            </a:br>
            <a:r>
              <a:rPr lang="en-US" altLang="id-ID"/>
              <a:t>T and L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14971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append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([], L, L).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append([H|L1], L2, [H|L3]):-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  append(L1, L2, L3). </a:t>
            </a:r>
          </a:p>
        </p:txBody>
      </p:sp>
    </p:spTree>
    <p:extLst>
      <p:ext uri="{BB962C8B-B14F-4D97-AF65-F5344CB8AC3E}">
        <p14:creationId xmlns:p14="http://schemas.microsoft.com/office/powerpoint/2010/main" val="146151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How append/3 </a:t>
            </a:r>
            <a:r>
              <a:rPr lang="id-ID" altLang="id-ID" smtClean="0"/>
              <a:t>W</a:t>
            </a:r>
            <a:r>
              <a:rPr lang="en-US" altLang="id-ID" smtClean="0"/>
              <a:t>orks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Two ways to find out:</a:t>
            </a:r>
          </a:p>
          <a:p>
            <a:pPr lvl="1"/>
            <a:r>
              <a:rPr lang="en-US" altLang="id-ID"/>
              <a:t>Use trace/0 on some examples</a:t>
            </a:r>
          </a:p>
          <a:p>
            <a:pPr lvl="1"/>
            <a:r>
              <a:rPr lang="en-US" altLang="id-ID"/>
              <a:t>Draw a search tree! </a:t>
            </a:r>
            <a:br>
              <a:rPr lang="en-US" altLang="id-ID"/>
            </a:br>
            <a:r>
              <a:rPr lang="en-US" altLang="id-ID"/>
              <a:t>Let us consider a simple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3535680"/>
            <a:ext cx="10515600" cy="1316736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append</a:t>
            </a:r>
            <a:r>
              <a:rPr lang="en-US" altLang="id-ID" sz="2000">
                <a:cs typeface="Arial" panose="020B0604020202020204" pitchFamily="34" charset="0"/>
              </a:rPr>
              <a:t>([a,b,c],[1,2,3], R).</a:t>
            </a:r>
          </a:p>
        </p:txBody>
      </p:sp>
    </p:spTree>
    <p:extLst>
      <p:ext uri="{BB962C8B-B14F-4D97-AF65-F5344CB8AC3E}">
        <p14:creationId xmlns:p14="http://schemas.microsoft.com/office/powerpoint/2010/main" val="16631655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Search </a:t>
            </a:r>
            <a:r>
              <a:rPr lang="id-ID" altLang="id-ID" smtClean="0"/>
              <a:t>T</a:t>
            </a:r>
            <a:r>
              <a:rPr lang="en-US" altLang="id-ID" smtClean="0"/>
              <a:t>ree </a:t>
            </a:r>
            <a:r>
              <a:rPr lang="id-ID" altLang="id-ID" smtClean="0"/>
              <a:t>Example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0869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id-ID" sz="2000"/>
              <a:t>?- append</a:t>
            </a:r>
            <a:r>
              <a:rPr lang="en-US" altLang="id-ID" sz="2000">
                <a:cs typeface="Arial" panose="020B0604020202020204" pitchFamily="34" charset="0"/>
              </a:rPr>
              <a:t>([a,b,c],[1,2,3], R).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/       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†                  R = [a|L0]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?- append([b,c],[1,2,3],L0)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    /  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†                      L0=[b|L1]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                        ?- append([c],[1,2,3],L1)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                           /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                         †               L1=[c|L2]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                                          ?- append([],[1,2,3],L2)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                                            /   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                                     L2=[1,2,3]                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876032" y="1819067"/>
            <a:ext cx="3477768" cy="14971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append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([], L, L).</a:t>
            </a:r>
          </a:p>
          <a:p>
            <a:pPr>
              <a:spcBef>
                <a:spcPct val="20000"/>
              </a:spcBef>
              <a:buFontTx/>
              <a:buNone/>
            </a:pPr>
            <a:endParaRPr lang="id-ID" altLang="id-ID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 smtClean="0"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([H|L1], L2, [H|L3]):-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  append(L1, L2, L3). 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876032" y="4507288"/>
            <a:ext cx="2895600" cy="1600200"/>
          </a:xfrm>
          <a:prstGeom prst="rect">
            <a:avLst/>
          </a:prstGeom>
          <a:solidFill>
            <a:srgbClr val="008080">
              <a:alpha val="50000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 b="1">
                <a:latin typeface="Arial" panose="020B0604020202020204" pitchFamily="34" charset="0"/>
              </a:rPr>
              <a:t>L2=[1,2,3]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 b="1">
                <a:latin typeface="Arial" panose="020B0604020202020204" pitchFamily="34" charset="0"/>
              </a:rPr>
              <a:t>L1=[c|L2]=[c,1,2,3]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 b="1">
                <a:latin typeface="Arial" panose="020B0604020202020204" pitchFamily="34" charset="0"/>
              </a:rPr>
              <a:t>L0=[b|L1]=[b,c,1,2,3]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 b="1">
                <a:latin typeface="Arial" panose="020B0604020202020204" pitchFamily="34" charset="0"/>
              </a:rPr>
              <a:t>R=[a|L0]=[a,b,c,1,2,3]</a:t>
            </a:r>
            <a:endParaRPr lang="en-US" altLang="id-ID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867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Using append/3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Now that we understand how append/3 works,  let`s look at some applications</a:t>
            </a:r>
          </a:p>
          <a:p>
            <a:r>
              <a:rPr lang="en-US" altLang="id-ID"/>
              <a:t>Splitting up a list: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3316225"/>
            <a:ext cx="10515600" cy="2860738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append</a:t>
            </a:r>
            <a:r>
              <a:rPr lang="en-US" altLang="id-ID" sz="2000">
                <a:cs typeface="Arial" panose="020B0604020202020204" pitchFamily="34" charset="0"/>
              </a:rPr>
              <a:t>(X,Y, [a,b,c,d]).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 ]             Y=[a,b,c,d];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X=[a]            Y=[b,c,d];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X=[a,b]         Y=[c,d];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X=[a,b,c]      Y=[d];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X=[a,b,c,d]   Y=[ ];</a:t>
            </a:r>
          </a:p>
          <a:p>
            <a:pPr>
              <a:buNone/>
            </a:pPr>
            <a:r>
              <a:rPr lang="en-US" altLang="id-ID" sz="2000" smtClean="0">
                <a:cs typeface="Arial" panose="020B0604020202020204" pitchFamily="34" charset="0"/>
              </a:rPr>
              <a:t>no</a:t>
            </a:r>
            <a:endParaRPr lang="en-US" altLang="id-ID" sz="2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4638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Use of prefix/2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3030075"/>
            <a:ext cx="10515600" cy="2663589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prefix</a:t>
            </a:r>
            <a:r>
              <a:rPr lang="en-US" altLang="id-ID" sz="2000">
                <a:cs typeface="Arial" panose="020B0604020202020204" pitchFamily="34" charset="0"/>
              </a:rPr>
              <a:t>(X, [a,b,c,d]).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 ];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X=[a];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X=[a,b];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X=[a,b,c];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X=[a,b,c,d];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no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1082629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prefix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(P,L):-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append(P,_,L).</a:t>
            </a:r>
          </a:p>
        </p:txBody>
      </p:sp>
    </p:spTree>
    <p:extLst>
      <p:ext uri="{BB962C8B-B14F-4D97-AF65-F5344CB8AC3E}">
        <p14:creationId xmlns:p14="http://schemas.microsoft.com/office/powerpoint/2010/main" val="290249220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Use of suffix/2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3030075"/>
            <a:ext cx="10515600" cy="2663589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suffix</a:t>
            </a:r>
            <a:r>
              <a:rPr lang="en-US" altLang="id-ID" sz="2000">
                <a:cs typeface="Arial" panose="020B0604020202020204" pitchFamily="34" charset="0"/>
              </a:rPr>
              <a:t>(X, [a,b,c,d]).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X=[a,b,c,d];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X=[b,c,d];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X=[c,d];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X=[d];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X=[];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no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1082629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suffix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(S,L):-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append(_,S,L).</a:t>
            </a:r>
          </a:p>
        </p:txBody>
      </p:sp>
    </p:spTree>
    <p:extLst>
      <p:ext uri="{BB962C8B-B14F-4D97-AF65-F5344CB8AC3E}">
        <p14:creationId xmlns:p14="http://schemas.microsoft.com/office/powerpoint/2010/main" val="665868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Use of </a:t>
            </a:r>
            <a:r>
              <a:rPr lang="en-US" altLang="id-ID" smtClean="0"/>
              <a:t>su</a:t>
            </a:r>
            <a:r>
              <a:rPr lang="id-ID" altLang="id-ID" smtClean="0"/>
              <a:t>blist</a:t>
            </a:r>
            <a:r>
              <a:rPr lang="en-US" altLang="id-ID" smtClean="0"/>
              <a:t>/2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1881981"/>
            <a:ext cx="6438900" cy="4238625"/>
          </a:xfrm>
        </p:spPr>
      </p:pic>
    </p:spTree>
    <p:extLst>
      <p:ext uri="{BB962C8B-B14F-4D97-AF65-F5344CB8AC3E}">
        <p14:creationId xmlns:p14="http://schemas.microsoft.com/office/powerpoint/2010/main" val="37616165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Reversing a List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We will illustrate the problem with append/3 by using it to reverse the elements of a list</a:t>
            </a:r>
          </a:p>
          <a:p>
            <a:r>
              <a:rPr lang="en-US" altLang="id-ID"/>
              <a:t>That is we will define a predicate </a:t>
            </a:r>
            <a:br>
              <a:rPr lang="en-US" altLang="id-ID"/>
            </a:br>
            <a:r>
              <a:rPr lang="en-US" altLang="id-ID"/>
              <a:t>that changes a list [a,b,c,d,e] into </a:t>
            </a:r>
            <a:br>
              <a:rPr lang="en-US" altLang="id-ID"/>
            </a:br>
            <a:r>
              <a:rPr lang="en-US" altLang="id-ID"/>
              <a:t>a list [e,d,c,b,a]</a:t>
            </a:r>
          </a:p>
          <a:p>
            <a:r>
              <a:rPr lang="en-US" altLang="id-ID"/>
              <a:t>This would be a useful tool to have, as Prolog only allows easy access to the front of the list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83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Knowledge Base </a:t>
            </a:r>
            <a:r>
              <a:rPr lang="id-ID" altLang="id-ID" smtClean="0"/>
              <a:t>2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286000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/>
              <a:t>happy</a:t>
            </a:r>
            <a:r>
              <a:rPr lang="en-US" altLang="id-ID" sz="2000">
                <a:cs typeface="Arial" panose="020B0604020202020204" pitchFamily="34" charset="0"/>
              </a:rPr>
              <a:t>(yolanda).</a:t>
            </a:r>
          </a:p>
          <a:p>
            <a:pPr>
              <a:buNone/>
            </a:pPr>
            <a:r>
              <a:rPr lang="en-US" altLang="id-ID" sz="2000"/>
              <a:t>listens2music</a:t>
            </a:r>
            <a:r>
              <a:rPr lang="en-US" altLang="id-ID" sz="2000">
                <a:cs typeface="Arial" panose="020B0604020202020204" pitchFamily="34" charset="0"/>
              </a:rPr>
              <a:t>(mia).</a:t>
            </a:r>
          </a:p>
          <a:p>
            <a:pPr>
              <a:buNone/>
            </a:pPr>
            <a:r>
              <a:rPr lang="en-US" altLang="id-ID" sz="2000"/>
              <a:t>listens2music</a:t>
            </a:r>
            <a:r>
              <a:rPr lang="en-US" altLang="id-ID" sz="2000">
                <a:cs typeface="Arial" panose="020B0604020202020204" pitchFamily="34" charset="0"/>
              </a:rPr>
              <a:t>(yolanda):- </a:t>
            </a:r>
            <a:r>
              <a:rPr lang="en-US" altLang="id-ID" sz="2000"/>
              <a:t>happy</a:t>
            </a:r>
            <a:r>
              <a:rPr lang="en-US" altLang="id-ID" sz="2000">
                <a:cs typeface="Arial" panose="020B0604020202020204" pitchFamily="34" charset="0"/>
              </a:rPr>
              <a:t>(yolanda).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playsAirGuitar(mia):- listens2music(mia).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playsAirGuitar(yolanda):- listens2music(yolanda).</a:t>
            </a:r>
          </a:p>
        </p:txBody>
      </p:sp>
      <p:sp>
        <p:nvSpPr>
          <p:cNvPr id="12" name="AutoShape 1029"/>
          <p:cNvSpPr>
            <a:spLocks noChangeArrowheads="1"/>
          </p:cNvSpPr>
          <p:nvPr/>
        </p:nvSpPr>
        <p:spPr bwMode="auto">
          <a:xfrm>
            <a:off x="1187970" y="4502307"/>
            <a:ext cx="990600" cy="457200"/>
          </a:xfrm>
          <a:prstGeom prst="wedgeRoundRectCallout">
            <a:avLst>
              <a:gd name="adj1" fmla="val 38139"/>
              <a:gd name="adj2" fmla="val -145139"/>
              <a:gd name="adj3" fmla="val 16667"/>
            </a:avLst>
          </a:prstGeom>
          <a:solidFill>
            <a:srgbClr val="99CCFF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id-ID"/>
              <a:t>head</a:t>
            </a:r>
          </a:p>
        </p:txBody>
      </p:sp>
      <p:sp>
        <p:nvSpPr>
          <p:cNvPr id="13" name="AutoShape 1030"/>
          <p:cNvSpPr>
            <a:spLocks noChangeArrowheads="1"/>
          </p:cNvSpPr>
          <p:nvPr/>
        </p:nvSpPr>
        <p:spPr bwMode="auto">
          <a:xfrm>
            <a:off x="3811250" y="4502307"/>
            <a:ext cx="990600" cy="457200"/>
          </a:xfrm>
          <a:prstGeom prst="wedgeRoundRectCallout">
            <a:avLst>
              <a:gd name="adj1" fmla="val 38139"/>
              <a:gd name="adj2" fmla="val -145139"/>
              <a:gd name="adj3" fmla="val 16667"/>
            </a:avLst>
          </a:prstGeom>
          <a:solidFill>
            <a:srgbClr val="99CCFF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id-ID"/>
              <a:t>body</a:t>
            </a:r>
          </a:p>
        </p:txBody>
      </p:sp>
      <p:sp>
        <p:nvSpPr>
          <p:cNvPr id="14" name="AutoShape 1031"/>
          <p:cNvSpPr>
            <a:spLocks/>
          </p:cNvSpPr>
          <p:nvPr/>
        </p:nvSpPr>
        <p:spPr bwMode="auto">
          <a:xfrm rot="16200000">
            <a:off x="1971945" y="2749707"/>
            <a:ext cx="277091" cy="2286000"/>
          </a:xfrm>
          <a:prstGeom prst="leftBrace">
            <a:avLst>
              <a:gd name="adj1" fmla="val 68750"/>
              <a:gd name="adj2" fmla="val 48796"/>
            </a:avLst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9pPr>
          </a:lstStyle>
          <a:p>
            <a:pPr eaLnBrk="1" hangingPunct="1"/>
            <a:endParaRPr lang="en-US" altLang="id-ID"/>
          </a:p>
        </p:txBody>
      </p:sp>
      <p:sp>
        <p:nvSpPr>
          <p:cNvPr id="15" name="AutoShape 1032"/>
          <p:cNvSpPr>
            <a:spLocks/>
          </p:cNvSpPr>
          <p:nvPr/>
        </p:nvSpPr>
        <p:spPr bwMode="auto">
          <a:xfrm rot="16200000">
            <a:off x="4565245" y="2680435"/>
            <a:ext cx="277091" cy="2424545"/>
          </a:xfrm>
          <a:prstGeom prst="leftBrace">
            <a:avLst>
              <a:gd name="adj1" fmla="val 72917"/>
              <a:gd name="adj2" fmla="val 48796"/>
            </a:avLst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9pPr>
          </a:lstStyle>
          <a:p>
            <a:pPr eaLnBrk="1" hangingPunct="1"/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83293975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Naïve </a:t>
            </a:r>
            <a:r>
              <a:rPr lang="id-ID" altLang="id-ID" smtClean="0"/>
              <a:t>R</a:t>
            </a:r>
            <a:r>
              <a:rPr lang="en-US" altLang="id-ID" smtClean="0"/>
              <a:t>everse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1638" indent="-401638"/>
            <a:r>
              <a:rPr lang="en-US" altLang="id-ID"/>
              <a:t>Recursive definition</a:t>
            </a:r>
          </a:p>
          <a:p>
            <a:pPr marL="990600" lvl="1" indent="-533400">
              <a:buFontTx/>
              <a:buAutoNum type="arabicPeriod"/>
            </a:pPr>
            <a:r>
              <a:rPr lang="en-US" altLang="id-ID"/>
              <a:t>If we reverse the empty list, we obtain the empty list</a:t>
            </a:r>
          </a:p>
          <a:p>
            <a:pPr marL="990600" lvl="1" indent="-533400">
              <a:buFontTx/>
              <a:buAutoNum type="arabicPeriod"/>
            </a:pPr>
            <a:r>
              <a:rPr lang="en-US" altLang="id-ID"/>
              <a:t>If we reverse the list [H|T], we end up with the list obtained by reversing T and concatenating it with [H]</a:t>
            </a:r>
          </a:p>
          <a:p>
            <a:pPr marL="401638" indent="-401638"/>
            <a:r>
              <a:rPr lang="en-US" altLang="id-ID"/>
              <a:t>To see that this definition is correct, consider the list [a,b,c,d]. </a:t>
            </a:r>
          </a:p>
          <a:p>
            <a:pPr marL="990600" lvl="1" indent="-533400"/>
            <a:r>
              <a:rPr lang="en-US" altLang="id-ID"/>
              <a:t>If we reverse the tail of this list we get [d,c,b]. </a:t>
            </a:r>
          </a:p>
          <a:p>
            <a:pPr marL="990600" lvl="1" indent="-533400"/>
            <a:r>
              <a:rPr lang="en-US" altLang="id-ID"/>
              <a:t>Concatenating this with [a] yields [d,c,b,a]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999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Naïve </a:t>
            </a:r>
            <a:r>
              <a:rPr lang="id-ID" altLang="id-ID" smtClean="0"/>
              <a:t>R</a:t>
            </a:r>
            <a:r>
              <a:rPr lang="en-US" altLang="id-ID" smtClean="0"/>
              <a:t>everse </a:t>
            </a:r>
            <a:r>
              <a:rPr lang="en-US" altLang="id-ID"/>
              <a:t>in Prolog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altLang="id-ID" smtClean="0"/>
          </a:p>
          <a:p>
            <a:endParaRPr lang="id-ID" altLang="id-ID"/>
          </a:p>
          <a:p>
            <a:pPr marL="609600" indent="-609600"/>
            <a:endParaRPr lang="id-ID" altLang="id-ID" smtClean="0"/>
          </a:p>
          <a:p>
            <a:pPr marL="609600" indent="-609600"/>
            <a:endParaRPr lang="id-ID" altLang="id-ID"/>
          </a:p>
          <a:p>
            <a:pPr marL="609600" indent="-609600"/>
            <a:r>
              <a:rPr lang="en-US" altLang="id-ID" smtClean="0"/>
              <a:t>This </a:t>
            </a:r>
            <a:r>
              <a:rPr lang="en-US" altLang="id-ID"/>
              <a:t>definition is correct, but it does an awful lot of work </a:t>
            </a:r>
          </a:p>
          <a:p>
            <a:pPr marL="609600" indent="-609600"/>
            <a:r>
              <a:rPr lang="en-US" altLang="id-ID"/>
              <a:t>It spends a lot of time carrying out appends </a:t>
            </a:r>
          </a:p>
          <a:p>
            <a:pPr marL="609600" indent="-609600"/>
            <a:r>
              <a:rPr lang="en-US" altLang="id-ID"/>
              <a:t>But there is a better way…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1606885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naiveReverse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([],[]).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naiveReverse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([H|T],R):-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naiveReverse(T,RT),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append(RT,[H],R).</a:t>
            </a:r>
          </a:p>
        </p:txBody>
      </p:sp>
    </p:spTree>
    <p:extLst>
      <p:ext uri="{BB962C8B-B14F-4D97-AF65-F5344CB8AC3E}">
        <p14:creationId xmlns:p14="http://schemas.microsoft.com/office/powerpoint/2010/main" val="268089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Naïve </a:t>
            </a:r>
            <a:r>
              <a:rPr lang="id-ID" altLang="id-ID" smtClean="0"/>
              <a:t>R</a:t>
            </a:r>
            <a:r>
              <a:rPr lang="en-US" altLang="id-ID" smtClean="0"/>
              <a:t>everse </a:t>
            </a:r>
            <a:r>
              <a:rPr lang="en-US" altLang="id-ID"/>
              <a:t>in Prolog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87" y="2267744"/>
            <a:ext cx="6524625" cy="3467100"/>
          </a:xfrm>
        </p:spPr>
      </p:pic>
    </p:spTree>
    <p:extLst>
      <p:ext uri="{BB962C8B-B14F-4D97-AF65-F5344CB8AC3E}">
        <p14:creationId xmlns:p14="http://schemas.microsoft.com/office/powerpoint/2010/main" val="11041130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Reverse </a:t>
            </a:r>
            <a:r>
              <a:rPr lang="id-ID" altLang="id-ID" smtClean="0"/>
              <a:t>U</a:t>
            </a:r>
            <a:r>
              <a:rPr lang="en-US" altLang="id-ID" smtClean="0"/>
              <a:t>sing </a:t>
            </a:r>
            <a:r>
              <a:rPr lang="en-US" altLang="id-ID"/>
              <a:t>an </a:t>
            </a:r>
            <a:r>
              <a:rPr lang="id-ID" altLang="id-ID" smtClean="0"/>
              <a:t>A</a:t>
            </a:r>
            <a:r>
              <a:rPr lang="en-US" altLang="id-ID" smtClean="0"/>
              <a:t>ccumulator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The better way is using an accumulator</a:t>
            </a:r>
          </a:p>
          <a:p>
            <a:r>
              <a:rPr lang="en-US" altLang="id-ID"/>
              <a:t>The accumulator will be a list, and when we start reversing it will be empty</a:t>
            </a:r>
          </a:p>
          <a:p>
            <a:r>
              <a:rPr lang="en-US" altLang="id-ID"/>
              <a:t>We simply take the head of the list that we want to reverse and add it to the the head of the accumulator list</a:t>
            </a:r>
          </a:p>
          <a:p>
            <a:r>
              <a:rPr lang="en-US" altLang="id-ID"/>
              <a:t>We continue this until we hit the </a:t>
            </a:r>
            <a:br>
              <a:rPr lang="en-US" altLang="id-ID"/>
            </a:br>
            <a:r>
              <a:rPr lang="en-US" altLang="id-ID"/>
              <a:t>empty list</a:t>
            </a:r>
          </a:p>
          <a:p>
            <a:r>
              <a:rPr lang="en-US" altLang="id-ID"/>
              <a:t>At this point the accumulator will contain the reversed list!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1002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Reverse </a:t>
            </a:r>
            <a:r>
              <a:rPr lang="id-ID" altLang="id-ID" smtClean="0"/>
              <a:t>U</a:t>
            </a:r>
            <a:r>
              <a:rPr lang="en-US" altLang="id-ID" smtClean="0"/>
              <a:t>sing </a:t>
            </a:r>
            <a:r>
              <a:rPr lang="en-US" altLang="id-ID"/>
              <a:t>an </a:t>
            </a:r>
            <a:r>
              <a:rPr lang="id-ID" altLang="id-ID" smtClean="0"/>
              <a:t>A</a:t>
            </a:r>
            <a:r>
              <a:rPr lang="en-US" altLang="id-ID" smtClean="0"/>
              <a:t>ccumulator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18019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accReverse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 ],L,L).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accReverse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([H|T],Acc,Rev):-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accReverse(T,[H|Acc],Rev).</a:t>
            </a:r>
          </a:p>
        </p:txBody>
      </p:sp>
    </p:spTree>
    <p:extLst>
      <p:ext uri="{BB962C8B-B14F-4D97-AF65-F5344CB8AC3E}">
        <p14:creationId xmlns:p14="http://schemas.microsoft.com/office/powerpoint/2010/main" val="90449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Adding a </a:t>
            </a:r>
            <a:r>
              <a:rPr lang="id-ID" altLang="id-ID" smtClean="0"/>
              <a:t>W</a:t>
            </a:r>
            <a:r>
              <a:rPr lang="en-US" altLang="id-ID" smtClean="0"/>
              <a:t>rapper </a:t>
            </a:r>
            <a:r>
              <a:rPr lang="id-ID" altLang="id-ID" smtClean="0"/>
              <a:t>P</a:t>
            </a:r>
            <a:r>
              <a:rPr lang="en-US" altLang="id-ID" smtClean="0"/>
              <a:t>redicate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484709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accReverse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 ],L,L).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accReverse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([H|T],Acc,Rev):-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accReverse(T,[H|Acc],Rev</a:t>
            </a:r>
            <a:r>
              <a:rPr lang="en-US" altLang="id-ID" sz="200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id-ID" altLang="id-ID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FontTx/>
              <a:buNone/>
            </a:pPr>
            <a:endParaRPr lang="id-ID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reverse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(L1,L2):-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accReverse(L1,[ ],L2).</a:t>
            </a:r>
          </a:p>
          <a:p>
            <a:pPr>
              <a:spcBef>
                <a:spcPct val="20000"/>
              </a:spcBef>
              <a:buFontTx/>
              <a:buNone/>
            </a:pPr>
            <a:endParaRPr lang="en-US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5436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Illustration of </a:t>
            </a:r>
            <a:r>
              <a:rPr lang="id-ID" altLang="id-ID" smtClean="0"/>
              <a:t>T</a:t>
            </a:r>
            <a:r>
              <a:rPr lang="en-US" altLang="id-ID" smtClean="0"/>
              <a:t>he </a:t>
            </a:r>
            <a:r>
              <a:rPr lang="id-ID" altLang="id-ID" smtClean="0"/>
              <a:t>A</a:t>
            </a:r>
            <a:r>
              <a:rPr lang="en-US" altLang="id-ID" smtClean="0"/>
              <a:t>ccumulator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1624" cy="4351338"/>
          </a:xfrm>
        </p:spPr>
        <p:txBody>
          <a:bodyPr/>
          <a:lstStyle/>
          <a:p>
            <a:r>
              <a:rPr lang="en-US" altLang="id-ID"/>
              <a:t>List: [a,b,c,d]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475849" y="1825625"/>
            <a:ext cx="46116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[]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5071872"/>
            <a:ext cx="10249273" cy="1300526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400">
                <a:latin typeface="Arial" panose="020B0604020202020204" pitchFamily="34" charset="0"/>
              </a:rPr>
              <a:t>accReverse</a:t>
            </a:r>
            <a:r>
              <a:rPr lang="en-US" altLang="id-ID" sz="2400">
                <a:latin typeface="Arial" panose="020B0604020202020204" pitchFamily="34" charset="0"/>
                <a:cs typeface="Arial" panose="020B0604020202020204" pitchFamily="34" charset="0"/>
              </a:rPr>
              <a:t>([ ],L,L).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400">
                <a:latin typeface="Arial" panose="020B0604020202020204" pitchFamily="34" charset="0"/>
              </a:rPr>
              <a:t>accReverse</a:t>
            </a:r>
            <a:r>
              <a:rPr lang="en-US" altLang="id-ID" sz="2400">
                <a:latin typeface="Arial" panose="020B0604020202020204" pitchFamily="34" charset="0"/>
                <a:cs typeface="Arial" panose="020B0604020202020204" pitchFamily="34" charset="0"/>
              </a:rPr>
              <a:t>([H|T],Acc,Rev):-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400">
                <a:latin typeface="Arial" panose="020B0604020202020204" pitchFamily="34" charset="0"/>
                <a:cs typeface="Arial" panose="020B0604020202020204" pitchFamily="34" charset="0"/>
              </a:rPr>
              <a:t>    accReverse(T,[H|Acc],Rev</a:t>
            </a:r>
            <a:r>
              <a:rPr lang="en-US" altLang="id-ID" sz="240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id-ID" altLang="id-ID" sz="24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8598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Illustration of </a:t>
            </a:r>
            <a:r>
              <a:rPr lang="id-ID" altLang="id-ID" smtClean="0"/>
              <a:t>T</a:t>
            </a:r>
            <a:r>
              <a:rPr lang="en-US" altLang="id-ID" smtClean="0"/>
              <a:t>he </a:t>
            </a:r>
            <a:r>
              <a:rPr lang="id-ID" altLang="id-ID" smtClean="0"/>
              <a:t>A</a:t>
            </a:r>
            <a:r>
              <a:rPr lang="en-US" altLang="id-ID" smtClean="0"/>
              <a:t>ccumulator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1624" cy="4351338"/>
          </a:xfrm>
        </p:spPr>
        <p:txBody>
          <a:bodyPr/>
          <a:lstStyle/>
          <a:p>
            <a:r>
              <a:rPr lang="en-US" altLang="id-ID"/>
              <a:t>List: [a,b,c,d]</a:t>
            </a:r>
          </a:p>
          <a:p>
            <a:r>
              <a:rPr lang="en-US" altLang="id-ID"/>
              <a:t>List: [b,c,d]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475849" y="1825625"/>
            <a:ext cx="46116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[a]</a:t>
            </a:r>
          </a:p>
          <a:p>
            <a:pPr>
              <a:spcBef>
                <a:spcPct val="20000"/>
              </a:spcBef>
              <a:buFontTx/>
              <a:buNone/>
            </a:pPr>
            <a:endParaRPr lang="en-US" altLang="id-ID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5071872"/>
            <a:ext cx="10249273" cy="1300526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400">
                <a:latin typeface="Arial" panose="020B0604020202020204" pitchFamily="34" charset="0"/>
              </a:rPr>
              <a:t>accReverse</a:t>
            </a:r>
            <a:r>
              <a:rPr lang="en-US" altLang="id-ID" sz="2400">
                <a:latin typeface="Arial" panose="020B0604020202020204" pitchFamily="34" charset="0"/>
                <a:cs typeface="Arial" panose="020B0604020202020204" pitchFamily="34" charset="0"/>
              </a:rPr>
              <a:t>([ ],L,L).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400">
                <a:latin typeface="Arial" panose="020B0604020202020204" pitchFamily="34" charset="0"/>
              </a:rPr>
              <a:t>accReverse</a:t>
            </a:r>
            <a:r>
              <a:rPr lang="en-US" altLang="id-ID" sz="2400">
                <a:latin typeface="Arial" panose="020B0604020202020204" pitchFamily="34" charset="0"/>
                <a:cs typeface="Arial" panose="020B0604020202020204" pitchFamily="34" charset="0"/>
              </a:rPr>
              <a:t>([H|T],Acc,Rev):-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400">
                <a:latin typeface="Arial" panose="020B0604020202020204" pitchFamily="34" charset="0"/>
                <a:cs typeface="Arial" panose="020B0604020202020204" pitchFamily="34" charset="0"/>
              </a:rPr>
              <a:t>    accReverse(T,[H|Acc],Rev</a:t>
            </a:r>
            <a:r>
              <a:rPr lang="en-US" altLang="id-ID" sz="240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id-ID" altLang="id-ID" sz="24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70117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Illustration of </a:t>
            </a:r>
            <a:r>
              <a:rPr lang="id-ID" altLang="id-ID" smtClean="0"/>
              <a:t>T</a:t>
            </a:r>
            <a:r>
              <a:rPr lang="en-US" altLang="id-ID" smtClean="0"/>
              <a:t>he </a:t>
            </a:r>
            <a:r>
              <a:rPr lang="id-ID" altLang="id-ID" smtClean="0"/>
              <a:t>A</a:t>
            </a:r>
            <a:r>
              <a:rPr lang="en-US" altLang="id-ID" smtClean="0"/>
              <a:t>ccumulator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1624" cy="4351338"/>
          </a:xfrm>
        </p:spPr>
        <p:txBody>
          <a:bodyPr/>
          <a:lstStyle/>
          <a:p>
            <a:r>
              <a:rPr lang="en-US" altLang="id-ID"/>
              <a:t>List: [a,b,c,d]</a:t>
            </a:r>
          </a:p>
          <a:p>
            <a:r>
              <a:rPr lang="en-US" altLang="id-ID"/>
              <a:t>List: [b,c,d]</a:t>
            </a:r>
          </a:p>
          <a:p>
            <a:r>
              <a:rPr lang="en-US" altLang="id-ID"/>
              <a:t>List: [c,d]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475849" y="1825625"/>
            <a:ext cx="46116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[a]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[b,a]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5071872"/>
            <a:ext cx="10249273" cy="1300526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400">
                <a:latin typeface="Arial" panose="020B0604020202020204" pitchFamily="34" charset="0"/>
              </a:rPr>
              <a:t>accReverse</a:t>
            </a:r>
            <a:r>
              <a:rPr lang="en-US" altLang="id-ID" sz="2400">
                <a:latin typeface="Arial" panose="020B0604020202020204" pitchFamily="34" charset="0"/>
                <a:cs typeface="Arial" panose="020B0604020202020204" pitchFamily="34" charset="0"/>
              </a:rPr>
              <a:t>([ ],L,L).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400">
                <a:latin typeface="Arial" panose="020B0604020202020204" pitchFamily="34" charset="0"/>
              </a:rPr>
              <a:t>accReverse</a:t>
            </a:r>
            <a:r>
              <a:rPr lang="en-US" altLang="id-ID" sz="2400">
                <a:latin typeface="Arial" panose="020B0604020202020204" pitchFamily="34" charset="0"/>
                <a:cs typeface="Arial" panose="020B0604020202020204" pitchFamily="34" charset="0"/>
              </a:rPr>
              <a:t>([H|T],Acc,Rev):-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400">
                <a:latin typeface="Arial" panose="020B0604020202020204" pitchFamily="34" charset="0"/>
                <a:cs typeface="Arial" panose="020B0604020202020204" pitchFamily="34" charset="0"/>
              </a:rPr>
              <a:t>    accReverse(T,[H|Acc],Rev</a:t>
            </a:r>
            <a:r>
              <a:rPr lang="en-US" altLang="id-ID" sz="240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id-ID" altLang="id-ID" sz="24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4466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Illustration of </a:t>
            </a:r>
            <a:r>
              <a:rPr lang="id-ID" altLang="id-ID" smtClean="0"/>
              <a:t>T</a:t>
            </a:r>
            <a:r>
              <a:rPr lang="en-US" altLang="id-ID" smtClean="0"/>
              <a:t>he </a:t>
            </a:r>
            <a:r>
              <a:rPr lang="id-ID" altLang="id-ID" smtClean="0"/>
              <a:t>A</a:t>
            </a:r>
            <a:r>
              <a:rPr lang="en-US" altLang="id-ID" smtClean="0"/>
              <a:t>ccumulator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1624" cy="4351338"/>
          </a:xfrm>
        </p:spPr>
        <p:txBody>
          <a:bodyPr/>
          <a:lstStyle/>
          <a:p>
            <a:r>
              <a:rPr lang="en-US" altLang="id-ID"/>
              <a:t>List: [a,b,c,d]</a:t>
            </a:r>
          </a:p>
          <a:p>
            <a:r>
              <a:rPr lang="en-US" altLang="id-ID"/>
              <a:t>List: [b,c,d]</a:t>
            </a:r>
          </a:p>
          <a:p>
            <a:r>
              <a:rPr lang="en-US" altLang="id-ID"/>
              <a:t>List: [c,d]</a:t>
            </a:r>
          </a:p>
          <a:p>
            <a:r>
              <a:rPr lang="en-US" altLang="id-ID"/>
              <a:t>List: [d]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475849" y="1825625"/>
            <a:ext cx="46116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[a]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[b,a]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[c,b,a]</a:t>
            </a:r>
          </a:p>
          <a:p>
            <a:pPr>
              <a:spcBef>
                <a:spcPct val="20000"/>
              </a:spcBef>
              <a:buFontTx/>
              <a:buNone/>
            </a:pPr>
            <a:endParaRPr lang="en-US" altLang="id-ID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5071872"/>
            <a:ext cx="10249273" cy="1300526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400">
                <a:latin typeface="Arial" panose="020B0604020202020204" pitchFamily="34" charset="0"/>
              </a:rPr>
              <a:t>accReverse</a:t>
            </a:r>
            <a:r>
              <a:rPr lang="en-US" altLang="id-ID" sz="2400">
                <a:latin typeface="Arial" panose="020B0604020202020204" pitchFamily="34" charset="0"/>
                <a:cs typeface="Arial" panose="020B0604020202020204" pitchFamily="34" charset="0"/>
              </a:rPr>
              <a:t>([ ],L,L).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400">
                <a:latin typeface="Arial" panose="020B0604020202020204" pitchFamily="34" charset="0"/>
              </a:rPr>
              <a:t>accReverse</a:t>
            </a:r>
            <a:r>
              <a:rPr lang="en-US" altLang="id-ID" sz="2400">
                <a:latin typeface="Arial" panose="020B0604020202020204" pitchFamily="34" charset="0"/>
                <a:cs typeface="Arial" panose="020B0604020202020204" pitchFamily="34" charset="0"/>
              </a:rPr>
              <a:t>([H|T],Acc,Rev):-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400">
                <a:latin typeface="Arial" panose="020B0604020202020204" pitchFamily="34" charset="0"/>
                <a:cs typeface="Arial" panose="020B0604020202020204" pitchFamily="34" charset="0"/>
              </a:rPr>
              <a:t>    accReverse(T,[H|Acc],Rev</a:t>
            </a:r>
            <a:r>
              <a:rPr lang="en-US" altLang="id-ID" sz="240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id-ID" altLang="id-ID" sz="24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70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Knowledge Base </a:t>
            </a:r>
            <a:r>
              <a:rPr lang="id-ID" altLang="id-ID" smtClean="0"/>
              <a:t>2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286000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/>
              <a:t>happy</a:t>
            </a:r>
            <a:r>
              <a:rPr lang="en-US" altLang="id-ID" sz="2000">
                <a:cs typeface="Arial" panose="020B0604020202020204" pitchFamily="34" charset="0"/>
              </a:rPr>
              <a:t>(yolanda).</a:t>
            </a:r>
          </a:p>
          <a:p>
            <a:pPr>
              <a:buNone/>
            </a:pPr>
            <a:r>
              <a:rPr lang="en-US" altLang="id-ID" sz="2000"/>
              <a:t>listens2music</a:t>
            </a:r>
            <a:r>
              <a:rPr lang="en-US" altLang="id-ID" sz="2000">
                <a:cs typeface="Arial" panose="020B0604020202020204" pitchFamily="34" charset="0"/>
              </a:rPr>
              <a:t>(mia).</a:t>
            </a:r>
          </a:p>
          <a:p>
            <a:pPr>
              <a:buNone/>
            </a:pPr>
            <a:r>
              <a:rPr lang="en-US" altLang="id-ID" sz="2000"/>
              <a:t>listens2music</a:t>
            </a:r>
            <a:r>
              <a:rPr lang="en-US" altLang="id-ID" sz="2000">
                <a:cs typeface="Arial" panose="020B0604020202020204" pitchFamily="34" charset="0"/>
              </a:rPr>
              <a:t>(yolanda):- </a:t>
            </a:r>
            <a:r>
              <a:rPr lang="en-US" altLang="id-ID" sz="2000"/>
              <a:t>happy</a:t>
            </a:r>
            <a:r>
              <a:rPr lang="en-US" altLang="id-ID" sz="2000">
                <a:cs typeface="Arial" panose="020B0604020202020204" pitchFamily="34" charset="0"/>
              </a:rPr>
              <a:t>(yolanda).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playsAirGuitar(mia):- listens2music(mia).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playsAirGuitar(yolanda):- listens2music(yolanda).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38200" y="4169256"/>
            <a:ext cx="10515600" cy="2286000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playsAirGuitar</a:t>
            </a:r>
            <a:r>
              <a:rPr lang="en-US" altLang="id-ID" sz="2000">
                <a:cs typeface="Arial" panose="020B0604020202020204" pitchFamily="34" charset="0"/>
              </a:rPr>
              <a:t>(mia).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yes</a:t>
            </a:r>
          </a:p>
          <a:p>
            <a:pPr>
              <a:buNone/>
            </a:pPr>
            <a:r>
              <a:rPr lang="en-US" altLang="id-ID" sz="2000"/>
              <a:t>?- playsAirGuitar</a:t>
            </a:r>
            <a:r>
              <a:rPr lang="en-US" altLang="id-ID" sz="2000">
                <a:cs typeface="Arial" panose="020B0604020202020204" pitchFamily="34" charset="0"/>
              </a:rPr>
              <a:t>(yolanda).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6236940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Illustration of </a:t>
            </a:r>
            <a:r>
              <a:rPr lang="id-ID" altLang="id-ID" smtClean="0"/>
              <a:t>T</a:t>
            </a:r>
            <a:r>
              <a:rPr lang="en-US" altLang="id-ID" smtClean="0"/>
              <a:t>he </a:t>
            </a:r>
            <a:r>
              <a:rPr lang="id-ID" altLang="id-ID" smtClean="0"/>
              <a:t>A</a:t>
            </a:r>
            <a:r>
              <a:rPr lang="en-US" altLang="id-ID" smtClean="0"/>
              <a:t>ccumulator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1624" cy="4351338"/>
          </a:xfrm>
        </p:spPr>
        <p:txBody>
          <a:bodyPr/>
          <a:lstStyle/>
          <a:p>
            <a:r>
              <a:rPr lang="en-US" altLang="id-ID"/>
              <a:t>List: [a,b,c,d]</a:t>
            </a:r>
          </a:p>
          <a:p>
            <a:r>
              <a:rPr lang="en-US" altLang="id-ID"/>
              <a:t>List: [b,c,d]</a:t>
            </a:r>
          </a:p>
          <a:p>
            <a:r>
              <a:rPr lang="en-US" altLang="id-ID"/>
              <a:t>List: [c,d]</a:t>
            </a:r>
          </a:p>
          <a:p>
            <a:r>
              <a:rPr lang="en-US" altLang="id-ID"/>
              <a:t>List: [d]</a:t>
            </a:r>
          </a:p>
          <a:p>
            <a:r>
              <a:rPr lang="en-US" altLang="id-ID"/>
              <a:t>List: []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475849" y="1825625"/>
            <a:ext cx="46116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[a]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[b,a]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[c,b,a]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[d,c,b,a]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5071872"/>
            <a:ext cx="10249273" cy="1300526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400">
                <a:latin typeface="Arial" panose="020B0604020202020204" pitchFamily="34" charset="0"/>
              </a:rPr>
              <a:t>accReverse</a:t>
            </a:r>
            <a:r>
              <a:rPr lang="en-US" altLang="id-ID" sz="2400">
                <a:latin typeface="Arial" panose="020B0604020202020204" pitchFamily="34" charset="0"/>
                <a:cs typeface="Arial" panose="020B0604020202020204" pitchFamily="34" charset="0"/>
              </a:rPr>
              <a:t>([ ],L,L).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400">
                <a:latin typeface="Arial" panose="020B0604020202020204" pitchFamily="34" charset="0"/>
              </a:rPr>
              <a:t>accReverse</a:t>
            </a:r>
            <a:r>
              <a:rPr lang="en-US" altLang="id-ID" sz="2400">
                <a:latin typeface="Arial" panose="020B0604020202020204" pitchFamily="34" charset="0"/>
                <a:cs typeface="Arial" panose="020B0604020202020204" pitchFamily="34" charset="0"/>
              </a:rPr>
              <a:t>([H|T],Acc,Rev):-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400">
                <a:latin typeface="Arial" panose="020B0604020202020204" pitchFamily="34" charset="0"/>
                <a:cs typeface="Arial" panose="020B0604020202020204" pitchFamily="34" charset="0"/>
              </a:rPr>
              <a:t>    accReverse(T,[H|Acc],Rev</a:t>
            </a:r>
            <a:r>
              <a:rPr lang="en-US" altLang="id-ID" sz="240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id-ID" altLang="id-ID" sz="24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2635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Use of reverse/2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896269"/>
            <a:ext cx="6419850" cy="4210050"/>
          </a:xfrm>
        </p:spPr>
      </p:pic>
    </p:spTree>
    <p:extLst>
      <p:ext uri="{BB962C8B-B14F-4D97-AF65-F5344CB8AC3E}">
        <p14:creationId xmlns:p14="http://schemas.microsoft.com/office/powerpoint/2010/main" val="24188419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References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Patrick Blackburn, Johan Bos and Kristina Striegnitz (2001), Learn Prolog Now!, College Publication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9877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mbar 4">
            <a:extLst>
              <a:ext uri="{FF2B5EF4-FFF2-40B4-BE49-F238E27FC236}">
                <a16:creationId xmlns:a16="http://schemas.microsoft.com/office/drawing/2014/main" id="{1D3865BF-F166-5D4D-9BA5-7AE47FBDB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741"/>
            <a:ext cx="12192000" cy="63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Knowledge Base </a:t>
            </a:r>
            <a:r>
              <a:rPr lang="id-ID" altLang="id-ID" smtClean="0"/>
              <a:t>2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286000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/>
              <a:t>happy</a:t>
            </a:r>
            <a:r>
              <a:rPr lang="en-US" altLang="id-ID" sz="2000">
                <a:cs typeface="Arial" panose="020B0604020202020204" pitchFamily="34" charset="0"/>
              </a:rPr>
              <a:t>(yolanda).</a:t>
            </a:r>
          </a:p>
          <a:p>
            <a:pPr>
              <a:buNone/>
            </a:pPr>
            <a:r>
              <a:rPr lang="en-US" altLang="id-ID" sz="2000"/>
              <a:t>listens2music</a:t>
            </a:r>
            <a:r>
              <a:rPr lang="en-US" altLang="id-ID" sz="2000">
                <a:cs typeface="Arial" panose="020B0604020202020204" pitchFamily="34" charset="0"/>
              </a:rPr>
              <a:t>(mia).</a:t>
            </a:r>
          </a:p>
          <a:p>
            <a:pPr>
              <a:buNone/>
            </a:pPr>
            <a:r>
              <a:rPr lang="en-US" altLang="id-ID" sz="2000"/>
              <a:t>listens2music</a:t>
            </a:r>
            <a:r>
              <a:rPr lang="en-US" altLang="id-ID" sz="2000">
                <a:cs typeface="Arial" panose="020B0604020202020204" pitchFamily="34" charset="0"/>
              </a:rPr>
              <a:t>(yolanda):- </a:t>
            </a:r>
            <a:r>
              <a:rPr lang="en-US" altLang="id-ID" sz="2000"/>
              <a:t>happy</a:t>
            </a:r>
            <a:r>
              <a:rPr lang="en-US" altLang="id-ID" sz="2000">
                <a:cs typeface="Arial" panose="020B0604020202020204" pitchFamily="34" charset="0"/>
              </a:rPr>
              <a:t>(yolanda).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playsAirGuitar(mia):- listens2music(mia).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playsAirGuitar(yolanda):- listens2music(yolanda).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38200" y="4476750"/>
            <a:ext cx="10515600" cy="179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id-ID" i="1">
                <a:latin typeface="Verdana" panose="020B0604030504040204" pitchFamily="34" charset="0"/>
              </a:rPr>
              <a:t>There are five clauses</a:t>
            </a:r>
            <a:r>
              <a:rPr lang="en-US" altLang="id-ID" b="1" i="1">
                <a:latin typeface="Verdana" panose="020B0604030504040204" pitchFamily="34" charset="0"/>
              </a:rPr>
              <a:t> </a:t>
            </a:r>
            <a:r>
              <a:rPr lang="en-US" altLang="id-ID" i="1">
                <a:latin typeface="Verdana" panose="020B0604030504040204" pitchFamily="34" charset="0"/>
              </a:rPr>
              <a:t>in this knowledge base:</a:t>
            </a:r>
          </a:p>
          <a:p>
            <a:pPr eaLnBrk="1" hangingPunct="1">
              <a:buFontTx/>
              <a:buNone/>
            </a:pPr>
            <a:r>
              <a:rPr lang="en-US" altLang="id-ID" i="1">
                <a:latin typeface="Verdana" panose="020B0604030504040204" pitchFamily="34" charset="0"/>
              </a:rPr>
              <a:t>	two facts, and three rules.</a:t>
            </a:r>
          </a:p>
          <a:p>
            <a:pPr eaLnBrk="1" hangingPunct="1">
              <a:buFontTx/>
              <a:buNone/>
            </a:pPr>
            <a:endParaRPr lang="en-US" altLang="id-ID" i="1">
              <a:latin typeface="Verdana" panose="020B0604030504040204" pitchFamily="34" charset="0"/>
            </a:endParaRPr>
          </a:p>
          <a:p>
            <a:pPr eaLnBrk="1" hangingPunct="1">
              <a:buFontTx/>
              <a:buNone/>
            </a:pPr>
            <a:r>
              <a:rPr lang="en-US" altLang="id-ID" i="1">
                <a:latin typeface="Verdana" panose="020B0604030504040204" pitchFamily="34" charset="0"/>
              </a:rPr>
              <a:t>The end of a clause is marked with a full stop.</a:t>
            </a:r>
          </a:p>
        </p:txBody>
      </p:sp>
    </p:spTree>
    <p:extLst>
      <p:ext uri="{BB962C8B-B14F-4D97-AF65-F5344CB8AC3E}">
        <p14:creationId xmlns:p14="http://schemas.microsoft.com/office/powerpoint/2010/main" val="209271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Knowledge Base </a:t>
            </a:r>
            <a:r>
              <a:rPr lang="id-ID" altLang="id-ID" smtClean="0"/>
              <a:t>2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286000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/>
              <a:t>happy</a:t>
            </a:r>
            <a:r>
              <a:rPr lang="en-US" altLang="id-ID" sz="2000">
                <a:cs typeface="Arial" panose="020B0604020202020204" pitchFamily="34" charset="0"/>
              </a:rPr>
              <a:t>(yolanda).</a:t>
            </a:r>
          </a:p>
          <a:p>
            <a:pPr>
              <a:buNone/>
            </a:pPr>
            <a:r>
              <a:rPr lang="en-US" altLang="id-ID" sz="2000"/>
              <a:t>listens2music</a:t>
            </a:r>
            <a:r>
              <a:rPr lang="en-US" altLang="id-ID" sz="2000">
                <a:cs typeface="Arial" panose="020B0604020202020204" pitchFamily="34" charset="0"/>
              </a:rPr>
              <a:t>(mia).</a:t>
            </a:r>
          </a:p>
          <a:p>
            <a:pPr>
              <a:buNone/>
            </a:pPr>
            <a:r>
              <a:rPr lang="en-US" altLang="id-ID" sz="2000"/>
              <a:t>listens2music</a:t>
            </a:r>
            <a:r>
              <a:rPr lang="en-US" altLang="id-ID" sz="2000">
                <a:cs typeface="Arial" panose="020B0604020202020204" pitchFamily="34" charset="0"/>
              </a:rPr>
              <a:t>(yolanda):- </a:t>
            </a:r>
            <a:r>
              <a:rPr lang="en-US" altLang="id-ID" sz="2000"/>
              <a:t>happy</a:t>
            </a:r>
            <a:r>
              <a:rPr lang="en-US" altLang="id-ID" sz="2000">
                <a:cs typeface="Arial" panose="020B0604020202020204" pitchFamily="34" charset="0"/>
              </a:rPr>
              <a:t>(yolanda).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playsAirGuitar(mia):- listens2music(mia).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playsAirGuitar(yolanda):- listens2music(yolanda).</a:t>
            </a:r>
          </a:p>
        </p:txBody>
      </p:sp>
      <p:sp>
        <p:nvSpPr>
          <p:cNvPr id="7" name="Text Box 1028"/>
          <p:cNvSpPr txBox="1">
            <a:spLocks noChangeArrowheads="1"/>
          </p:cNvSpPr>
          <p:nvPr/>
        </p:nvSpPr>
        <p:spPr bwMode="auto">
          <a:xfrm>
            <a:off x="838200" y="4495800"/>
            <a:ext cx="10515600" cy="9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id-ID" i="1">
                <a:latin typeface="Verdana" panose="020B0604030504040204" pitchFamily="34" charset="0"/>
              </a:rPr>
              <a:t>There are three </a:t>
            </a:r>
            <a:r>
              <a:rPr lang="en-US" altLang="id-ID" b="1" i="1">
                <a:latin typeface="Verdana" panose="020B0604030504040204" pitchFamily="34" charset="0"/>
              </a:rPr>
              <a:t>predicates</a:t>
            </a:r>
            <a:r>
              <a:rPr lang="en-US" altLang="id-ID" i="1">
                <a:latin typeface="Verdana" panose="020B0604030504040204" pitchFamily="34" charset="0"/>
              </a:rPr>
              <a:t> </a:t>
            </a:r>
            <a:r>
              <a:rPr lang="en-US" altLang="id-ID" i="1" smtClean="0">
                <a:latin typeface="Verdana" panose="020B0604030504040204" pitchFamily="34" charset="0"/>
              </a:rPr>
              <a:t>in </a:t>
            </a:r>
            <a:r>
              <a:rPr lang="en-US" altLang="id-ID" i="1">
                <a:latin typeface="Verdana" panose="020B0604030504040204" pitchFamily="34" charset="0"/>
              </a:rPr>
              <a:t>this knowledge base:</a:t>
            </a:r>
          </a:p>
          <a:p>
            <a:pPr eaLnBrk="1" hangingPunct="1">
              <a:buFontTx/>
              <a:buNone/>
            </a:pPr>
            <a:r>
              <a:rPr lang="en-US" altLang="id-ID" i="1">
                <a:latin typeface="Verdana" panose="020B0604030504040204" pitchFamily="34" charset="0"/>
              </a:rPr>
              <a:t>	happy, listens2music, and playsAirGuitar</a:t>
            </a:r>
          </a:p>
        </p:txBody>
      </p:sp>
    </p:spTree>
    <p:extLst>
      <p:ext uri="{BB962C8B-B14F-4D97-AF65-F5344CB8AC3E}">
        <p14:creationId xmlns:p14="http://schemas.microsoft.com/office/powerpoint/2010/main" val="2628732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Knowledge Base </a:t>
            </a:r>
            <a:r>
              <a:rPr lang="id-ID" altLang="id-ID" smtClean="0"/>
              <a:t>3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286000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/>
              <a:t>happy</a:t>
            </a:r>
            <a:r>
              <a:rPr lang="en-US" altLang="id-ID" sz="2000">
                <a:cs typeface="Arial" panose="020B0604020202020204" pitchFamily="34" charset="0"/>
              </a:rPr>
              <a:t>(vincent).</a:t>
            </a:r>
          </a:p>
          <a:p>
            <a:pPr>
              <a:buNone/>
            </a:pPr>
            <a:r>
              <a:rPr lang="en-US" altLang="id-ID" sz="2000"/>
              <a:t>listens2music</a:t>
            </a:r>
            <a:r>
              <a:rPr lang="en-US" altLang="id-ID" sz="2000">
                <a:cs typeface="Arial" panose="020B0604020202020204" pitchFamily="34" charset="0"/>
              </a:rPr>
              <a:t>(butch).</a:t>
            </a:r>
          </a:p>
          <a:p>
            <a:pPr>
              <a:buNone/>
            </a:pPr>
            <a:r>
              <a:rPr lang="en-US" altLang="id-ID" sz="2000"/>
              <a:t>playsAirGuitar</a:t>
            </a:r>
            <a:r>
              <a:rPr lang="en-US" altLang="id-ID" sz="2000">
                <a:cs typeface="Arial" panose="020B0604020202020204" pitchFamily="34" charset="0"/>
              </a:rPr>
              <a:t>(vincent):- listens2music(vincent), happy(vincent).</a:t>
            </a:r>
          </a:p>
          <a:p>
            <a:pPr>
              <a:buNone/>
            </a:pPr>
            <a:r>
              <a:rPr lang="en-US" altLang="id-ID" sz="2000"/>
              <a:t>playsAirGuitar</a:t>
            </a:r>
            <a:r>
              <a:rPr lang="en-US" altLang="id-ID" sz="2000">
                <a:cs typeface="Arial" panose="020B0604020202020204" pitchFamily="34" charset="0"/>
              </a:rPr>
              <a:t>(butch):- happy(butch).</a:t>
            </a:r>
          </a:p>
          <a:p>
            <a:pPr>
              <a:buNone/>
            </a:pPr>
            <a:r>
              <a:rPr lang="en-US" altLang="id-ID" sz="2000"/>
              <a:t>playsAirGuitar</a:t>
            </a:r>
            <a:r>
              <a:rPr lang="en-US" altLang="id-ID" sz="2000">
                <a:cs typeface="Arial" panose="020B0604020202020204" pitchFamily="34" charset="0"/>
              </a:rPr>
              <a:t>(butch):- listens2music(butch).</a:t>
            </a:r>
          </a:p>
        </p:txBody>
      </p:sp>
    </p:spTree>
    <p:extLst>
      <p:ext uri="{BB962C8B-B14F-4D97-AF65-F5344CB8AC3E}">
        <p14:creationId xmlns:p14="http://schemas.microsoft.com/office/powerpoint/2010/main" val="787432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Expressing Conjunction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286000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/>
              <a:t>happy</a:t>
            </a:r>
            <a:r>
              <a:rPr lang="en-US" altLang="id-ID" sz="2000">
                <a:cs typeface="Arial" panose="020B0604020202020204" pitchFamily="34" charset="0"/>
              </a:rPr>
              <a:t>(vincent).</a:t>
            </a:r>
          </a:p>
          <a:p>
            <a:pPr>
              <a:buNone/>
            </a:pPr>
            <a:r>
              <a:rPr lang="en-US" altLang="id-ID" sz="2000"/>
              <a:t>listens2music</a:t>
            </a:r>
            <a:r>
              <a:rPr lang="en-US" altLang="id-ID" sz="2000">
                <a:cs typeface="Arial" panose="020B0604020202020204" pitchFamily="34" charset="0"/>
              </a:rPr>
              <a:t>(butch).</a:t>
            </a:r>
          </a:p>
          <a:p>
            <a:pPr>
              <a:buNone/>
            </a:pPr>
            <a:r>
              <a:rPr lang="en-US" altLang="id-ID" sz="2000"/>
              <a:t>playsAirGuitar</a:t>
            </a:r>
            <a:r>
              <a:rPr lang="en-US" altLang="id-ID" sz="2000">
                <a:cs typeface="Arial" panose="020B0604020202020204" pitchFamily="34" charset="0"/>
              </a:rPr>
              <a:t>(vincent):- listens2music(vincent), happy(vincent).</a:t>
            </a:r>
          </a:p>
          <a:p>
            <a:pPr>
              <a:buNone/>
            </a:pPr>
            <a:r>
              <a:rPr lang="en-US" altLang="id-ID" sz="2000"/>
              <a:t>playsAirGuitar</a:t>
            </a:r>
            <a:r>
              <a:rPr lang="en-US" altLang="id-ID" sz="2000">
                <a:cs typeface="Arial" panose="020B0604020202020204" pitchFamily="34" charset="0"/>
              </a:rPr>
              <a:t>(butch):- happy(butch).</a:t>
            </a:r>
          </a:p>
          <a:p>
            <a:pPr>
              <a:buNone/>
            </a:pPr>
            <a:r>
              <a:rPr lang="en-US" altLang="id-ID" sz="2000"/>
              <a:t>playsAirGuitar</a:t>
            </a:r>
            <a:r>
              <a:rPr lang="en-US" altLang="id-ID" sz="2000">
                <a:cs typeface="Arial" panose="020B0604020202020204" pitchFamily="34" charset="0"/>
              </a:rPr>
              <a:t>(butch):- listens2music(butch).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38200" y="4572000"/>
            <a:ext cx="1051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Lucida Console" panose="020B0609040504020204" pitchFamily="49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id-ID" i="1">
                <a:latin typeface="Verdana" panose="020B0604030504040204" pitchFamily="34" charset="0"/>
              </a:rPr>
              <a:t>The comma “," expresses conjunction in Prolog </a:t>
            </a:r>
          </a:p>
        </p:txBody>
      </p:sp>
    </p:spTree>
    <p:extLst>
      <p:ext uri="{BB962C8B-B14F-4D97-AF65-F5344CB8AC3E}">
        <p14:creationId xmlns:p14="http://schemas.microsoft.com/office/powerpoint/2010/main" val="3006518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Knowledge Base </a:t>
            </a:r>
            <a:r>
              <a:rPr lang="id-ID" altLang="id-ID" smtClean="0"/>
              <a:t>3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286000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/>
              <a:t>happy</a:t>
            </a:r>
            <a:r>
              <a:rPr lang="en-US" altLang="id-ID" sz="2000">
                <a:cs typeface="Arial" panose="020B0604020202020204" pitchFamily="34" charset="0"/>
              </a:rPr>
              <a:t>(vincent).</a:t>
            </a:r>
          </a:p>
          <a:p>
            <a:pPr>
              <a:buNone/>
            </a:pPr>
            <a:r>
              <a:rPr lang="en-US" altLang="id-ID" sz="2000"/>
              <a:t>listens2music</a:t>
            </a:r>
            <a:r>
              <a:rPr lang="en-US" altLang="id-ID" sz="2000">
                <a:cs typeface="Arial" panose="020B0604020202020204" pitchFamily="34" charset="0"/>
              </a:rPr>
              <a:t>(butch).</a:t>
            </a:r>
          </a:p>
          <a:p>
            <a:pPr>
              <a:buNone/>
            </a:pPr>
            <a:r>
              <a:rPr lang="en-US" altLang="id-ID" sz="2000"/>
              <a:t>playsAirGuitar</a:t>
            </a:r>
            <a:r>
              <a:rPr lang="en-US" altLang="id-ID" sz="2000">
                <a:cs typeface="Arial" panose="020B0604020202020204" pitchFamily="34" charset="0"/>
              </a:rPr>
              <a:t>(vincent):- listens2music(vincent), happy(vincent).</a:t>
            </a:r>
          </a:p>
          <a:p>
            <a:pPr>
              <a:buNone/>
            </a:pPr>
            <a:r>
              <a:rPr lang="en-US" altLang="id-ID" sz="2000"/>
              <a:t>playsAirGuitar</a:t>
            </a:r>
            <a:r>
              <a:rPr lang="en-US" altLang="id-ID" sz="2000">
                <a:cs typeface="Arial" panose="020B0604020202020204" pitchFamily="34" charset="0"/>
              </a:rPr>
              <a:t>(butch):- happy(butch).</a:t>
            </a:r>
          </a:p>
          <a:p>
            <a:pPr>
              <a:buNone/>
            </a:pPr>
            <a:r>
              <a:rPr lang="en-US" altLang="id-ID" sz="2000"/>
              <a:t>playsAirGuitar</a:t>
            </a:r>
            <a:r>
              <a:rPr lang="en-US" altLang="id-ID" sz="2000">
                <a:cs typeface="Arial" panose="020B0604020202020204" pitchFamily="34" charset="0"/>
              </a:rPr>
              <a:t>(butch):- listens2music(butch).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4169256"/>
            <a:ext cx="10515600" cy="2286000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playsAirGuitar</a:t>
            </a:r>
            <a:r>
              <a:rPr lang="en-US" altLang="id-ID" sz="2000">
                <a:cs typeface="Arial" panose="020B0604020202020204" pitchFamily="34" charset="0"/>
              </a:rPr>
              <a:t>(vincent).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no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</a:t>
            </a:r>
          </a:p>
        </p:txBody>
      </p:sp>
    </p:spTree>
    <p:extLst>
      <p:ext uri="{BB962C8B-B14F-4D97-AF65-F5344CB8AC3E}">
        <p14:creationId xmlns:p14="http://schemas.microsoft.com/office/powerpoint/2010/main" val="1337462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53217" y="220525"/>
            <a:ext cx="7690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dirty="0" err="1"/>
              <a:t>Capaian</a:t>
            </a:r>
            <a:r>
              <a:rPr lang="en-ID" sz="2400" b="1" dirty="0"/>
              <a:t> </a:t>
            </a:r>
            <a:r>
              <a:rPr lang="en-ID" sz="2400" b="1" dirty="0" err="1"/>
              <a:t>Pembelajaran</a:t>
            </a:r>
            <a:r>
              <a:rPr lang="en-ID" sz="2400" b="1" dirty="0"/>
              <a:t> </a:t>
            </a:r>
            <a:r>
              <a:rPr lang="en-ID" sz="2400" b="1" dirty="0" err="1"/>
              <a:t>Mingguan</a:t>
            </a:r>
            <a:r>
              <a:rPr lang="en-ID" sz="2400" b="1" dirty="0"/>
              <a:t> Mata </a:t>
            </a:r>
            <a:r>
              <a:rPr lang="en-ID" sz="2400" b="1" dirty="0" err="1"/>
              <a:t>Kuliah</a:t>
            </a:r>
            <a:r>
              <a:rPr lang="en-ID" sz="2400" b="1" dirty="0"/>
              <a:t> (Sub-CPMK):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3217" y="1543640"/>
            <a:ext cx="1083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D" sz="2000"/>
              <a:t>Sub-CPMK </a:t>
            </a:r>
            <a:r>
              <a:rPr lang="id-ID" sz="2000" smtClean="0"/>
              <a:t>9</a:t>
            </a:r>
          </a:p>
          <a:p>
            <a:pPr marL="457200" indent="-457200">
              <a:buAutoNum type="arabicPeriod"/>
            </a:pPr>
            <a:endParaRPr lang="id-ID" sz="2000" smtClean="0"/>
          </a:p>
          <a:p>
            <a:r>
              <a:rPr lang="id-ID" sz="2000"/>
              <a:t>Mahasiswa dapat memadukan konsep-konsep pemrograman logika yang telah dipelajari selama paruh pertama perkuliahan dan membangun aplikasi berbasis pemrograman logika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1359789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Knowledge Base </a:t>
            </a:r>
            <a:r>
              <a:rPr lang="id-ID" altLang="id-ID" smtClean="0"/>
              <a:t>3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286000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/>
              <a:t>happy</a:t>
            </a:r>
            <a:r>
              <a:rPr lang="en-US" altLang="id-ID" sz="2000">
                <a:cs typeface="Arial" panose="020B0604020202020204" pitchFamily="34" charset="0"/>
              </a:rPr>
              <a:t>(vincent).</a:t>
            </a:r>
          </a:p>
          <a:p>
            <a:pPr>
              <a:buNone/>
            </a:pPr>
            <a:r>
              <a:rPr lang="en-US" altLang="id-ID" sz="2000"/>
              <a:t>listens2music</a:t>
            </a:r>
            <a:r>
              <a:rPr lang="en-US" altLang="id-ID" sz="2000">
                <a:cs typeface="Arial" panose="020B0604020202020204" pitchFamily="34" charset="0"/>
              </a:rPr>
              <a:t>(butch).</a:t>
            </a:r>
          </a:p>
          <a:p>
            <a:pPr>
              <a:buNone/>
            </a:pPr>
            <a:r>
              <a:rPr lang="en-US" altLang="id-ID" sz="2000"/>
              <a:t>playsAirGuitar</a:t>
            </a:r>
            <a:r>
              <a:rPr lang="en-US" altLang="id-ID" sz="2000">
                <a:cs typeface="Arial" panose="020B0604020202020204" pitchFamily="34" charset="0"/>
              </a:rPr>
              <a:t>(vincent):- listens2music(vincent), happy(vincent).</a:t>
            </a:r>
          </a:p>
          <a:p>
            <a:pPr>
              <a:buNone/>
            </a:pPr>
            <a:r>
              <a:rPr lang="en-US" altLang="id-ID" sz="2000"/>
              <a:t>playsAirGuitar</a:t>
            </a:r>
            <a:r>
              <a:rPr lang="en-US" altLang="id-ID" sz="2000">
                <a:cs typeface="Arial" panose="020B0604020202020204" pitchFamily="34" charset="0"/>
              </a:rPr>
              <a:t>(butch):- happy(butch).</a:t>
            </a:r>
          </a:p>
          <a:p>
            <a:pPr>
              <a:buNone/>
            </a:pPr>
            <a:r>
              <a:rPr lang="en-US" altLang="id-ID" sz="2000"/>
              <a:t>playsAirGuitar</a:t>
            </a:r>
            <a:r>
              <a:rPr lang="en-US" altLang="id-ID" sz="2000">
                <a:cs typeface="Arial" panose="020B0604020202020204" pitchFamily="34" charset="0"/>
              </a:rPr>
              <a:t>(butch):- listens2music(butch).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4169256"/>
            <a:ext cx="10515600" cy="2286000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playsAirGuitar</a:t>
            </a:r>
            <a:r>
              <a:rPr lang="en-US" altLang="id-ID" sz="2000">
                <a:cs typeface="Arial" panose="020B0604020202020204" pitchFamily="34" charset="0"/>
              </a:rPr>
              <a:t>(butch).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yes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</a:t>
            </a:r>
          </a:p>
        </p:txBody>
      </p:sp>
    </p:spTree>
    <p:extLst>
      <p:ext uri="{BB962C8B-B14F-4D97-AF65-F5344CB8AC3E}">
        <p14:creationId xmlns:p14="http://schemas.microsoft.com/office/powerpoint/2010/main" val="1779404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Expressing Disjunction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286000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/>
              <a:t>happy</a:t>
            </a:r>
            <a:r>
              <a:rPr lang="en-US" altLang="id-ID" sz="2000">
                <a:cs typeface="Arial" panose="020B0604020202020204" pitchFamily="34" charset="0"/>
              </a:rPr>
              <a:t>(vincent).</a:t>
            </a:r>
          </a:p>
          <a:p>
            <a:pPr>
              <a:buNone/>
            </a:pPr>
            <a:r>
              <a:rPr lang="en-US" altLang="id-ID" sz="2000"/>
              <a:t>listens2music</a:t>
            </a:r>
            <a:r>
              <a:rPr lang="en-US" altLang="id-ID" sz="2000">
                <a:cs typeface="Arial" panose="020B0604020202020204" pitchFamily="34" charset="0"/>
              </a:rPr>
              <a:t>(butch).</a:t>
            </a:r>
          </a:p>
          <a:p>
            <a:pPr>
              <a:buNone/>
            </a:pPr>
            <a:r>
              <a:rPr lang="en-US" altLang="id-ID" sz="2000"/>
              <a:t>playsAirGuitar</a:t>
            </a:r>
            <a:r>
              <a:rPr lang="en-US" altLang="id-ID" sz="2000">
                <a:cs typeface="Arial" panose="020B0604020202020204" pitchFamily="34" charset="0"/>
              </a:rPr>
              <a:t>(vincent):- listens2music(vincent), happy(vincent).</a:t>
            </a:r>
          </a:p>
          <a:p>
            <a:pPr>
              <a:buNone/>
            </a:pPr>
            <a:r>
              <a:rPr lang="en-US" altLang="id-ID" sz="2000" b="1"/>
              <a:t>playsAirGuitar</a:t>
            </a:r>
            <a:r>
              <a:rPr lang="en-US" altLang="id-ID" sz="2000" b="1">
                <a:cs typeface="Arial" panose="020B0604020202020204" pitchFamily="34" charset="0"/>
              </a:rPr>
              <a:t>(butch):- happy(butch).</a:t>
            </a:r>
          </a:p>
          <a:p>
            <a:pPr>
              <a:buNone/>
            </a:pPr>
            <a:r>
              <a:rPr lang="en-US" altLang="id-ID" sz="2000" b="1"/>
              <a:t>playsAirGuitar</a:t>
            </a:r>
            <a:r>
              <a:rPr lang="en-US" altLang="id-ID" sz="2000" b="1">
                <a:cs typeface="Arial" panose="020B0604020202020204" pitchFamily="34" charset="0"/>
              </a:rPr>
              <a:t>(butch):- listens2music(butch).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838200" y="4364127"/>
            <a:ext cx="10515600" cy="1781839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/>
              <a:t>happy</a:t>
            </a:r>
            <a:r>
              <a:rPr lang="en-US" altLang="id-ID" sz="2000">
                <a:cs typeface="Arial" panose="020B0604020202020204" pitchFamily="34" charset="0"/>
              </a:rPr>
              <a:t>(vincent).</a:t>
            </a:r>
          </a:p>
          <a:p>
            <a:pPr>
              <a:buNone/>
            </a:pPr>
            <a:r>
              <a:rPr lang="en-US" altLang="id-ID" sz="2000"/>
              <a:t>listens2music</a:t>
            </a:r>
            <a:r>
              <a:rPr lang="en-US" altLang="id-ID" sz="2000">
                <a:cs typeface="Arial" panose="020B0604020202020204" pitchFamily="34" charset="0"/>
              </a:rPr>
              <a:t>(butch).</a:t>
            </a:r>
          </a:p>
          <a:p>
            <a:pPr>
              <a:buNone/>
            </a:pPr>
            <a:r>
              <a:rPr lang="en-US" altLang="id-ID" sz="2000"/>
              <a:t>playsAirGuitar</a:t>
            </a:r>
            <a:r>
              <a:rPr lang="en-US" altLang="id-ID" sz="2000">
                <a:cs typeface="Arial" panose="020B0604020202020204" pitchFamily="34" charset="0"/>
              </a:rPr>
              <a:t>(vincent):- listens2music(vincent), happy(vincent).</a:t>
            </a:r>
          </a:p>
          <a:p>
            <a:pPr>
              <a:buNone/>
            </a:pPr>
            <a:r>
              <a:rPr lang="en-US" altLang="id-ID" sz="2000" b="1"/>
              <a:t>playsAirGuitar</a:t>
            </a:r>
            <a:r>
              <a:rPr lang="en-US" altLang="id-ID" sz="2000" b="1">
                <a:cs typeface="Arial" panose="020B0604020202020204" pitchFamily="34" charset="0"/>
              </a:rPr>
              <a:t>(butch):- happy(butch</a:t>
            </a:r>
            <a:r>
              <a:rPr lang="en-US" altLang="id-ID" sz="2000" b="1" smtClean="0">
                <a:cs typeface="Arial" panose="020B0604020202020204" pitchFamily="34" charset="0"/>
              </a:rPr>
              <a:t>)</a:t>
            </a:r>
            <a:r>
              <a:rPr lang="id-ID" altLang="id-ID" sz="2000" b="1" smtClean="0">
                <a:cs typeface="Arial" panose="020B0604020202020204" pitchFamily="34" charset="0"/>
              </a:rPr>
              <a:t>; </a:t>
            </a:r>
            <a:r>
              <a:rPr lang="en-US" altLang="id-ID" sz="2000" b="1" smtClean="0">
                <a:cs typeface="Arial" panose="020B0604020202020204" pitchFamily="34" charset="0"/>
              </a:rPr>
              <a:t>listens2music(butch</a:t>
            </a:r>
            <a:r>
              <a:rPr lang="en-US" altLang="id-ID" sz="2000" b="1">
                <a:cs typeface="Arial" panose="020B06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857942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Prolog and Logic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Clearly Prolog has something to do with logic</a:t>
            </a:r>
          </a:p>
          <a:p>
            <a:r>
              <a:rPr lang="en-US" altLang="id-ID"/>
              <a:t>Operators</a:t>
            </a:r>
          </a:p>
          <a:p>
            <a:pPr lvl="1"/>
            <a:r>
              <a:rPr lang="en-US" altLang="id-ID"/>
              <a:t>Implication    </a:t>
            </a:r>
            <a:r>
              <a:rPr lang="en-US" altLang="id-ID" b="1"/>
              <a:t> :-</a:t>
            </a:r>
          </a:p>
          <a:p>
            <a:pPr lvl="1"/>
            <a:r>
              <a:rPr lang="en-US" altLang="id-ID"/>
              <a:t>Conjunction    </a:t>
            </a:r>
            <a:r>
              <a:rPr lang="en-US" altLang="id-ID" b="1"/>
              <a:t>,</a:t>
            </a:r>
          </a:p>
          <a:p>
            <a:pPr lvl="1"/>
            <a:r>
              <a:rPr lang="en-US" altLang="id-ID"/>
              <a:t>Disjunction     </a:t>
            </a:r>
            <a:r>
              <a:rPr lang="en-US" altLang="id-ID" b="1"/>
              <a:t>;</a:t>
            </a:r>
          </a:p>
          <a:p>
            <a:r>
              <a:rPr lang="en-US" altLang="id-ID"/>
              <a:t>Use of modus ponens</a:t>
            </a:r>
          </a:p>
          <a:p>
            <a:r>
              <a:rPr lang="en-US" altLang="id-ID"/>
              <a:t>Negation 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65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Knowledge Base </a:t>
            </a:r>
            <a:r>
              <a:rPr lang="id-ID" altLang="id-ID"/>
              <a:t>4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782913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/>
              <a:t>woman</a:t>
            </a:r>
            <a:r>
              <a:rPr lang="en-US" altLang="id-ID" sz="2000">
                <a:cs typeface="Arial" panose="020B0604020202020204" pitchFamily="34" charset="0"/>
              </a:rPr>
              <a:t>(mia).</a:t>
            </a:r>
          </a:p>
          <a:p>
            <a:pPr>
              <a:buNone/>
            </a:pPr>
            <a:r>
              <a:rPr lang="en-US" altLang="id-ID" sz="2000"/>
              <a:t>woman</a:t>
            </a:r>
            <a:r>
              <a:rPr lang="en-US" altLang="id-ID" sz="2000">
                <a:cs typeface="Arial" panose="020B0604020202020204" pitchFamily="34" charset="0"/>
              </a:rPr>
              <a:t>(jody).</a:t>
            </a:r>
          </a:p>
          <a:p>
            <a:pPr>
              <a:buNone/>
            </a:pPr>
            <a:r>
              <a:rPr lang="en-US" altLang="id-ID" sz="2000"/>
              <a:t>woman</a:t>
            </a:r>
            <a:r>
              <a:rPr lang="en-US" altLang="id-ID" sz="2000">
                <a:cs typeface="Arial" panose="020B0604020202020204" pitchFamily="34" charset="0"/>
              </a:rPr>
              <a:t>(yolanda</a:t>
            </a:r>
            <a:r>
              <a:rPr lang="en-US" altLang="id-ID" sz="2000" smtClean="0">
                <a:cs typeface="Arial" panose="020B0604020202020204" pitchFamily="34" charset="0"/>
              </a:rPr>
              <a:t>).</a:t>
            </a:r>
            <a:endParaRPr lang="en-US" altLang="id-ID" sz="6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(vincent, mia).</a:t>
            </a: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(marsellus, mia).</a:t>
            </a: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(pumpkin, honey_bunny).</a:t>
            </a: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(honey_bunny, pumpkin).</a:t>
            </a:r>
          </a:p>
        </p:txBody>
      </p:sp>
    </p:spTree>
    <p:extLst>
      <p:ext uri="{BB962C8B-B14F-4D97-AF65-F5344CB8AC3E}">
        <p14:creationId xmlns:p14="http://schemas.microsoft.com/office/powerpoint/2010/main" val="1703919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Prolog Variables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38200" y="4601980"/>
            <a:ext cx="10515600" cy="1853276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woman</a:t>
            </a:r>
            <a:r>
              <a:rPr lang="en-US" altLang="id-ID" sz="2000">
                <a:cs typeface="Arial" panose="020B0604020202020204" pitchFamily="34" charset="0"/>
              </a:rPr>
              <a:t>(X</a:t>
            </a:r>
            <a:r>
              <a:rPr lang="en-US" altLang="id-ID" sz="2000" smtClean="0">
                <a:cs typeface="Arial" panose="020B0604020202020204" pitchFamily="34" charset="0"/>
              </a:rPr>
              <a:t>).</a:t>
            </a:r>
            <a:endParaRPr lang="en-US" altLang="id-ID" sz="2000">
              <a:cs typeface="Arial" panose="020B060402020202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782913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/>
              <a:t>woman</a:t>
            </a:r>
            <a:r>
              <a:rPr lang="en-US" altLang="id-ID" sz="2000">
                <a:cs typeface="Arial" panose="020B0604020202020204" pitchFamily="34" charset="0"/>
              </a:rPr>
              <a:t>(mia).</a:t>
            </a:r>
          </a:p>
          <a:p>
            <a:pPr>
              <a:buNone/>
            </a:pPr>
            <a:r>
              <a:rPr lang="en-US" altLang="id-ID" sz="2000"/>
              <a:t>woman</a:t>
            </a:r>
            <a:r>
              <a:rPr lang="en-US" altLang="id-ID" sz="2000">
                <a:cs typeface="Arial" panose="020B0604020202020204" pitchFamily="34" charset="0"/>
              </a:rPr>
              <a:t>(jody).</a:t>
            </a:r>
          </a:p>
          <a:p>
            <a:pPr>
              <a:buNone/>
            </a:pPr>
            <a:r>
              <a:rPr lang="en-US" altLang="id-ID" sz="2000"/>
              <a:t>woman</a:t>
            </a:r>
            <a:r>
              <a:rPr lang="en-US" altLang="id-ID" sz="2000">
                <a:cs typeface="Arial" panose="020B0604020202020204" pitchFamily="34" charset="0"/>
              </a:rPr>
              <a:t>(yolanda</a:t>
            </a:r>
            <a:r>
              <a:rPr lang="en-US" altLang="id-ID" sz="2000" smtClean="0">
                <a:cs typeface="Arial" panose="020B0604020202020204" pitchFamily="34" charset="0"/>
              </a:rPr>
              <a:t>).</a:t>
            </a:r>
            <a:endParaRPr lang="en-US" altLang="id-ID" sz="6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(vincent, mia).</a:t>
            </a: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(marsellus, mia).</a:t>
            </a: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(pumpkin, honey_bunny).</a:t>
            </a: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(honey_bunny, pumpkin).</a:t>
            </a:r>
          </a:p>
        </p:txBody>
      </p:sp>
    </p:spTree>
    <p:extLst>
      <p:ext uri="{BB962C8B-B14F-4D97-AF65-F5344CB8AC3E}">
        <p14:creationId xmlns:p14="http://schemas.microsoft.com/office/powerpoint/2010/main" val="882792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Variable Instantiation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38200" y="4601980"/>
            <a:ext cx="10515600" cy="1853276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woman</a:t>
            </a:r>
            <a:r>
              <a:rPr lang="en-US" altLang="id-ID" sz="2000">
                <a:cs typeface="Arial" panose="020B0604020202020204" pitchFamily="34" charset="0"/>
              </a:rPr>
              <a:t>(X).</a:t>
            </a:r>
          </a:p>
          <a:p>
            <a:pPr>
              <a:buNone/>
            </a:pPr>
            <a:r>
              <a:rPr lang="en-US" altLang="id-ID" sz="2000" smtClean="0">
                <a:cs typeface="Arial" panose="020B0604020202020204" pitchFamily="34" charset="0"/>
              </a:rPr>
              <a:t>X=mia</a:t>
            </a:r>
            <a:endParaRPr lang="en-US" altLang="id-ID" sz="2000">
              <a:cs typeface="Arial" panose="020B0604020202020204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782913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/>
              <a:t>woman</a:t>
            </a:r>
            <a:r>
              <a:rPr lang="en-US" altLang="id-ID" sz="2000">
                <a:cs typeface="Arial" panose="020B0604020202020204" pitchFamily="34" charset="0"/>
              </a:rPr>
              <a:t>(mia).</a:t>
            </a:r>
          </a:p>
          <a:p>
            <a:pPr>
              <a:buNone/>
            </a:pPr>
            <a:r>
              <a:rPr lang="en-US" altLang="id-ID" sz="2000"/>
              <a:t>woman</a:t>
            </a:r>
            <a:r>
              <a:rPr lang="en-US" altLang="id-ID" sz="2000">
                <a:cs typeface="Arial" panose="020B0604020202020204" pitchFamily="34" charset="0"/>
              </a:rPr>
              <a:t>(jody).</a:t>
            </a:r>
          </a:p>
          <a:p>
            <a:pPr>
              <a:buNone/>
            </a:pPr>
            <a:r>
              <a:rPr lang="en-US" altLang="id-ID" sz="2000"/>
              <a:t>woman</a:t>
            </a:r>
            <a:r>
              <a:rPr lang="en-US" altLang="id-ID" sz="2000">
                <a:cs typeface="Arial" panose="020B0604020202020204" pitchFamily="34" charset="0"/>
              </a:rPr>
              <a:t>(yolanda</a:t>
            </a:r>
            <a:r>
              <a:rPr lang="en-US" altLang="id-ID" sz="2000" smtClean="0">
                <a:cs typeface="Arial" panose="020B0604020202020204" pitchFamily="34" charset="0"/>
              </a:rPr>
              <a:t>).</a:t>
            </a:r>
            <a:endParaRPr lang="en-US" altLang="id-ID" sz="6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(vincent, mia).</a:t>
            </a: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(marsellus, mia).</a:t>
            </a: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(pumpkin, honey_bunny).</a:t>
            </a: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(honey_bunny, pumpkin).</a:t>
            </a:r>
          </a:p>
        </p:txBody>
      </p:sp>
    </p:spTree>
    <p:extLst>
      <p:ext uri="{BB962C8B-B14F-4D97-AF65-F5344CB8AC3E}">
        <p14:creationId xmlns:p14="http://schemas.microsoft.com/office/powerpoint/2010/main" val="1213392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Asking Alternatives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4601980"/>
            <a:ext cx="10515600" cy="1853276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woman</a:t>
            </a:r>
            <a:r>
              <a:rPr lang="en-US" altLang="id-ID" sz="2000">
                <a:cs typeface="Arial" panose="020B0604020202020204" pitchFamily="34" charset="0"/>
              </a:rPr>
              <a:t>(X).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X=mia;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X=jody;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X=yolanda;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no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782913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/>
              <a:t>woman</a:t>
            </a:r>
            <a:r>
              <a:rPr lang="en-US" altLang="id-ID" sz="2000">
                <a:cs typeface="Arial" panose="020B0604020202020204" pitchFamily="34" charset="0"/>
              </a:rPr>
              <a:t>(mia).</a:t>
            </a:r>
          </a:p>
          <a:p>
            <a:pPr>
              <a:buNone/>
            </a:pPr>
            <a:r>
              <a:rPr lang="en-US" altLang="id-ID" sz="2000"/>
              <a:t>woman</a:t>
            </a:r>
            <a:r>
              <a:rPr lang="en-US" altLang="id-ID" sz="2000">
                <a:cs typeface="Arial" panose="020B0604020202020204" pitchFamily="34" charset="0"/>
              </a:rPr>
              <a:t>(jody).</a:t>
            </a:r>
          </a:p>
          <a:p>
            <a:pPr>
              <a:buNone/>
            </a:pPr>
            <a:r>
              <a:rPr lang="en-US" altLang="id-ID" sz="2000"/>
              <a:t>woman</a:t>
            </a:r>
            <a:r>
              <a:rPr lang="en-US" altLang="id-ID" sz="2000">
                <a:cs typeface="Arial" panose="020B0604020202020204" pitchFamily="34" charset="0"/>
              </a:rPr>
              <a:t>(yolanda</a:t>
            </a:r>
            <a:r>
              <a:rPr lang="en-US" altLang="id-ID" sz="2000" smtClean="0">
                <a:cs typeface="Arial" panose="020B0604020202020204" pitchFamily="34" charset="0"/>
              </a:rPr>
              <a:t>).</a:t>
            </a:r>
            <a:endParaRPr lang="en-US" altLang="id-ID" sz="6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(vincent, mia).</a:t>
            </a: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(marsellus, mia).</a:t>
            </a: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(pumpkin, honey_bunny).</a:t>
            </a: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(honey_bunny, pumpkin).</a:t>
            </a:r>
          </a:p>
        </p:txBody>
      </p:sp>
    </p:spTree>
    <p:extLst>
      <p:ext uri="{BB962C8B-B14F-4D97-AF65-F5344CB8AC3E}">
        <p14:creationId xmlns:p14="http://schemas.microsoft.com/office/powerpoint/2010/main" val="618553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Knowledge Base 4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4601980"/>
            <a:ext cx="10515600" cy="1853276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loves</a:t>
            </a:r>
            <a:r>
              <a:rPr lang="en-US" altLang="id-ID" sz="2000">
                <a:cs typeface="Arial" panose="020B0604020202020204" pitchFamily="34" charset="0"/>
              </a:rPr>
              <a:t>(marsellus,X), woman(X).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X=mia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yes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782913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/>
              <a:t>woman</a:t>
            </a:r>
            <a:r>
              <a:rPr lang="en-US" altLang="id-ID" sz="2000">
                <a:cs typeface="Arial" panose="020B0604020202020204" pitchFamily="34" charset="0"/>
              </a:rPr>
              <a:t>(mia).</a:t>
            </a:r>
          </a:p>
          <a:p>
            <a:pPr>
              <a:buNone/>
            </a:pPr>
            <a:r>
              <a:rPr lang="en-US" altLang="id-ID" sz="2000"/>
              <a:t>woman</a:t>
            </a:r>
            <a:r>
              <a:rPr lang="en-US" altLang="id-ID" sz="2000">
                <a:cs typeface="Arial" panose="020B0604020202020204" pitchFamily="34" charset="0"/>
              </a:rPr>
              <a:t>(jody).</a:t>
            </a:r>
          </a:p>
          <a:p>
            <a:pPr>
              <a:buNone/>
            </a:pPr>
            <a:r>
              <a:rPr lang="en-US" altLang="id-ID" sz="2000"/>
              <a:t>woman</a:t>
            </a:r>
            <a:r>
              <a:rPr lang="en-US" altLang="id-ID" sz="2000">
                <a:cs typeface="Arial" panose="020B0604020202020204" pitchFamily="34" charset="0"/>
              </a:rPr>
              <a:t>(yolanda</a:t>
            </a:r>
            <a:r>
              <a:rPr lang="en-US" altLang="id-ID" sz="2000" smtClean="0">
                <a:cs typeface="Arial" panose="020B0604020202020204" pitchFamily="34" charset="0"/>
              </a:rPr>
              <a:t>).</a:t>
            </a:r>
            <a:endParaRPr lang="en-US" altLang="id-ID" sz="6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(vincent, mia).</a:t>
            </a: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(marsellus, mia).</a:t>
            </a: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(pumpkin, honey_bunny).</a:t>
            </a: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(honey_bunny, pumpkin).</a:t>
            </a:r>
          </a:p>
        </p:txBody>
      </p:sp>
    </p:spTree>
    <p:extLst>
      <p:ext uri="{BB962C8B-B14F-4D97-AF65-F5344CB8AC3E}">
        <p14:creationId xmlns:p14="http://schemas.microsoft.com/office/powerpoint/2010/main" val="884260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Knowledge Base 4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4601980"/>
            <a:ext cx="10515600" cy="1853276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loves</a:t>
            </a:r>
            <a:r>
              <a:rPr lang="en-US" altLang="id-ID" sz="2000">
                <a:cs typeface="Arial" panose="020B0604020202020204" pitchFamily="34" charset="0"/>
              </a:rPr>
              <a:t>(pumpkin,X), woman(X).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no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782913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/>
              <a:t>woman</a:t>
            </a:r>
            <a:r>
              <a:rPr lang="en-US" altLang="id-ID" sz="2000">
                <a:cs typeface="Arial" panose="020B0604020202020204" pitchFamily="34" charset="0"/>
              </a:rPr>
              <a:t>(mia).</a:t>
            </a:r>
          </a:p>
          <a:p>
            <a:pPr>
              <a:buNone/>
            </a:pPr>
            <a:r>
              <a:rPr lang="en-US" altLang="id-ID" sz="2000"/>
              <a:t>woman</a:t>
            </a:r>
            <a:r>
              <a:rPr lang="en-US" altLang="id-ID" sz="2000">
                <a:cs typeface="Arial" panose="020B0604020202020204" pitchFamily="34" charset="0"/>
              </a:rPr>
              <a:t>(jody).</a:t>
            </a:r>
          </a:p>
          <a:p>
            <a:pPr>
              <a:buNone/>
            </a:pPr>
            <a:r>
              <a:rPr lang="en-US" altLang="id-ID" sz="2000"/>
              <a:t>woman</a:t>
            </a:r>
            <a:r>
              <a:rPr lang="en-US" altLang="id-ID" sz="2000">
                <a:cs typeface="Arial" panose="020B0604020202020204" pitchFamily="34" charset="0"/>
              </a:rPr>
              <a:t>(yolanda</a:t>
            </a:r>
            <a:r>
              <a:rPr lang="en-US" altLang="id-ID" sz="2000" smtClean="0">
                <a:cs typeface="Arial" panose="020B0604020202020204" pitchFamily="34" charset="0"/>
              </a:rPr>
              <a:t>).</a:t>
            </a:r>
            <a:endParaRPr lang="en-US" altLang="id-ID" sz="6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(vincent, mia).</a:t>
            </a: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(marsellus, mia).</a:t>
            </a: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(pumpkin, honey_bunny).</a:t>
            </a: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(honey_bunny, pumpkin).</a:t>
            </a:r>
          </a:p>
        </p:txBody>
      </p:sp>
    </p:spTree>
    <p:extLst>
      <p:ext uri="{BB962C8B-B14F-4D97-AF65-F5344CB8AC3E}">
        <p14:creationId xmlns:p14="http://schemas.microsoft.com/office/powerpoint/2010/main" val="2092629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Knowledge Base </a:t>
            </a:r>
            <a:r>
              <a:rPr lang="id-ID" altLang="id-ID" smtClean="0"/>
              <a:t>5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1819068"/>
            <a:ext cx="10515600" cy="2438140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(vincent,mia).</a:t>
            </a: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(marsellus,mia).</a:t>
            </a:r>
            <a:r>
              <a:rPr lang="en-US" altLang="id-ID" sz="2000"/>
              <a:t> </a:t>
            </a: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(pumpkin, honey_bunny).</a:t>
            </a:r>
          </a:p>
          <a:p>
            <a:pPr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(honey_bunny, pumpkin).</a:t>
            </a:r>
          </a:p>
          <a:p>
            <a:pPr>
              <a:buNone/>
            </a:pPr>
            <a:endParaRPr lang="en-US" altLang="id-ID" sz="2000"/>
          </a:p>
          <a:p>
            <a:pPr>
              <a:buNone/>
            </a:pPr>
            <a:r>
              <a:rPr lang="en-US" altLang="id-ID" sz="2000"/>
              <a:t>jealous</a:t>
            </a:r>
            <a:r>
              <a:rPr lang="en-US" altLang="id-ID" sz="2000">
                <a:cs typeface="Arial" panose="020B0604020202020204" pitchFamily="34" charset="0"/>
              </a:rPr>
              <a:t>(X,Y):- loves(X,Z), loves(Y,Z). 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4385588"/>
            <a:ext cx="10515600" cy="2069668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jealous</a:t>
            </a:r>
            <a:r>
              <a:rPr lang="en-US" altLang="id-ID" sz="2000">
                <a:cs typeface="Arial" panose="020B0604020202020204" pitchFamily="34" charset="0"/>
              </a:rPr>
              <a:t>(marsellus,W).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W=vincent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 </a:t>
            </a:r>
          </a:p>
        </p:txBody>
      </p:sp>
    </p:spTree>
    <p:extLst>
      <p:ext uri="{BB962C8B-B14F-4D97-AF65-F5344CB8AC3E}">
        <p14:creationId xmlns:p14="http://schemas.microsoft.com/office/powerpoint/2010/main" val="3993697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7618" y="2729132"/>
            <a:ext cx="7343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b="1" smtClean="0"/>
              <a:t>IF331</a:t>
            </a:r>
            <a:r>
              <a:rPr lang="en-ID" sz="3600" b="1" smtClean="0"/>
              <a:t> </a:t>
            </a:r>
            <a:r>
              <a:rPr lang="en-ID" sz="3600" b="1"/>
              <a:t>– </a:t>
            </a:r>
            <a:r>
              <a:rPr lang="id-ID" sz="3600" b="1" smtClean="0"/>
              <a:t>PEMROGRAMAN DEKLARATIF</a:t>
            </a:r>
            <a:endParaRPr lang="en-ID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67617" y="3375463"/>
            <a:ext cx="5372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/>
              <a:t>Pertemuan </a:t>
            </a:r>
            <a:r>
              <a:rPr lang="id-ID" sz="2400" b="1" smtClean="0"/>
              <a:t>07</a:t>
            </a:r>
            <a:r>
              <a:rPr lang="en-ID" sz="2400" b="1" smtClean="0"/>
              <a:t> – </a:t>
            </a:r>
            <a:r>
              <a:rPr lang="id-ID" sz="2400" b="1" smtClean="0"/>
              <a:t>Facts, Rules and Queries</a:t>
            </a:r>
            <a:endParaRPr lang="en-ID" sz="2400" b="1" dirty="0"/>
          </a:p>
        </p:txBody>
      </p:sp>
    </p:spTree>
    <p:extLst>
      <p:ext uri="{BB962C8B-B14F-4D97-AF65-F5344CB8AC3E}">
        <p14:creationId xmlns:p14="http://schemas.microsoft.com/office/powerpoint/2010/main" val="4204635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Prolog Syntax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What exactly are facts, rules and queries built out of</a:t>
            </a:r>
            <a:r>
              <a:rPr lang="en-US" altLang="id-ID" smtClean="0"/>
              <a:t>?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2190750" y="2366963"/>
            <a:ext cx="7810500" cy="3810000"/>
            <a:chOff x="990600" y="2819400"/>
            <a:chExt cx="7810500" cy="3810000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4838700" y="2971800"/>
              <a:ext cx="11049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id-ID"/>
                <a:t>Terms</a:t>
              </a: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635250" y="3886200"/>
              <a:ext cx="2393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id-ID"/>
                <a:t>Simple Terms</a:t>
              </a: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6108700" y="3886200"/>
              <a:ext cx="25781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id-ID"/>
                <a:t>Complex Terms</a:t>
              </a: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H="1">
              <a:off x="3886200" y="3429000"/>
              <a:ext cx="1524000" cy="533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5410200" y="3429000"/>
              <a:ext cx="1981200" cy="533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1587500" y="4876800"/>
              <a:ext cx="1841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id-ID"/>
                <a:t>Constants</a:t>
              </a: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3949700" y="4876800"/>
              <a:ext cx="1841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id-ID"/>
                <a:t>Variables</a:t>
              </a: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1181100" y="6019800"/>
              <a:ext cx="11049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id-ID"/>
                <a:t>Atoms</a:t>
              </a: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819400" y="6019800"/>
              <a:ext cx="1473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id-ID"/>
                <a:t>Numbers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2590800" y="4267200"/>
              <a:ext cx="1066800" cy="685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H="1">
              <a:off x="1676400" y="5257800"/>
              <a:ext cx="838200" cy="838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3657600" y="4267200"/>
              <a:ext cx="914400" cy="685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2514600" y="5257800"/>
              <a:ext cx="914400" cy="838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19" name="AutoShape 17"/>
            <p:cNvSpPr>
              <a:spLocks noChangeArrowheads="1"/>
            </p:cNvSpPr>
            <p:nvPr/>
          </p:nvSpPr>
          <p:spPr bwMode="auto">
            <a:xfrm>
              <a:off x="990600" y="2819400"/>
              <a:ext cx="7772400" cy="381000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0000CC"/>
                </a:gs>
              </a:gsLst>
              <a:lin ang="27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9pPr>
            </a:lstStyle>
            <a:p>
              <a:pPr eaLnBrk="1" hangingPunct="1"/>
              <a:endParaRPr lang="en-US" altLang="id-ID"/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4953000" y="2971800"/>
              <a:ext cx="11049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id-ID"/>
                <a:t>Terms</a:t>
              </a: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2749550" y="3886200"/>
              <a:ext cx="2393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id-ID"/>
                <a:t>Simple Terms</a:t>
              </a: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6223000" y="3886200"/>
              <a:ext cx="25781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id-ID"/>
                <a:t>Complex Terms</a:t>
              </a: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H="1">
              <a:off x="4000500" y="3429000"/>
              <a:ext cx="1524000" cy="533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5524500" y="3429000"/>
              <a:ext cx="1981200" cy="533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1701800" y="4876800"/>
              <a:ext cx="1841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id-ID"/>
                <a:t>Constants</a:t>
              </a:r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4064000" y="4876800"/>
              <a:ext cx="1841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id-ID"/>
                <a:t>Variables</a:t>
              </a:r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>
              <a:off x="1295400" y="6019800"/>
              <a:ext cx="11049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id-ID"/>
                <a:t>Atoms</a:t>
              </a: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2933700" y="6019800"/>
              <a:ext cx="1473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Lucida Console" panose="020B0609040504020204" pitchFamily="49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id-ID"/>
                <a:t>Numbers</a:t>
              </a:r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H="1">
              <a:off x="2705100" y="4267200"/>
              <a:ext cx="1066800" cy="685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H="1">
              <a:off x="1790700" y="5257800"/>
              <a:ext cx="838200" cy="838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3771900" y="4267200"/>
              <a:ext cx="914400" cy="685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2628900" y="5257800"/>
              <a:ext cx="914400" cy="838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363780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Atoms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A sequence of characters of upper-case letters, lower-case letters, digits, or underscore, starting with a lowercase letter</a:t>
            </a:r>
          </a:p>
          <a:p>
            <a:pPr lvl="1">
              <a:buFontTx/>
              <a:buChar char="•"/>
            </a:pPr>
            <a:r>
              <a:rPr lang="en-US" altLang="id-ID" i="1"/>
              <a:t>Examples</a:t>
            </a:r>
            <a:r>
              <a:rPr lang="en-US" altLang="id-ID"/>
              <a:t>:  </a:t>
            </a:r>
            <a:r>
              <a:rPr lang="en-US" altLang="id-ID" b="1"/>
              <a:t>butch</a:t>
            </a:r>
            <a:r>
              <a:rPr lang="en-US" altLang="id-ID"/>
              <a:t>, </a:t>
            </a:r>
            <a:r>
              <a:rPr lang="en-US" altLang="id-ID" b="1"/>
              <a:t>big</a:t>
            </a:r>
            <a:r>
              <a:rPr lang="en-US" altLang="id-ID" b="1">
                <a:cs typeface="Arial" panose="020B0604020202020204" pitchFamily="34" charset="0"/>
              </a:rPr>
              <a:t>_</a:t>
            </a:r>
            <a:r>
              <a:rPr lang="en-US" altLang="id-ID" b="1"/>
              <a:t>kahuna</a:t>
            </a:r>
            <a:r>
              <a:rPr lang="en-US" altLang="id-ID" b="1">
                <a:cs typeface="Arial" panose="020B0604020202020204" pitchFamily="34" charset="0"/>
              </a:rPr>
              <a:t>_</a:t>
            </a:r>
            <a:r>
              <a:rPr lang="en-US" altLang="id-ID" b="1"/>
              <a:t>burger</a:t>
            </a:r>
            <a:r>
              <a:rPr lang="en-US" altLang="id-ID"/>
              <a:t>, </a:t>
            </a:r>
            <a:r>
              <a:rPr lang="en-US" altLang="id-ID" b="1"/>
              <a:t>playGuitar</a:t>
            </a:r>
          </a:p>
          <a:p>
            <a:endParaRPr lang="en-US" altLang="id-ID"/>
          </a:p>
          <a:p>
            <a:r>
              <a:rPr lang="en-US" altLang="id-ID"/>
              <a:t>An arbitrary sequence of characters enclosed in single quotes</a:t>
            </a:r>
          </a:p>
          <a:p>
            <a:pPr lvl="1">
              <a:buFontTx/>
              <a:buChar char="•"/>
            </a:pPr>
            <a:r>
              <a:rPr lang="en-US" altLang="id-ID" i="1"/>
              <a:t>Examples</a:t>
            </a:r>
            <a:r>
              <a:rPr lang="en-US" altLang="id-ID"/>
              <a:t>:    </a:t>
            </a:r>
            <a:r>
              <a:rPr lang="en-US" altLang="id-ID" b="1">
                <a:cs typeface="Arial" panose="020B0604020202020204" pitchFamily="34" charset="0"/>
              </a:rPr>
              <a:t>'</a:t>
            </a:r>
            <a:r>
              <a:rPr lang="en-US" altLang="id-ID" b="1"/>
              <a:t>Vincent</a:t>
            </a:r>
            <a:r>
              <a:rPr lang="en-US" altLang="id-ID" b="1">
                <a:cs typeface="Arial" panose="020B0604020202020204" pitchFamily="34" charset="0"/>
              </a:rPr>
              <a:t>'</a:t>
            </a:r>
            <a:r>
              <a:rPr lang="en-US" altLang="id-ID"/>
              <a:t>,  </a:t>
            </a:r>
            <a:r>
              <a:rPr lang="en-US" altLang="id-ID" b="1">
                <a:cs typeface="Arial" panose="020B0604020202020204" pitchFamily="34" charset="0"/>
              </a:rPr>
              <a:t>'Five dollar shake'</a:t>
            </a:r>
            <a:r>
              <a:rPr lang="en-US" altLang="id-ID">
                <a:cs typeface="Arial" panose="020B0604020202020204" pitchFamily="34" charset="0"/>
              </a:rPr>
              <a:t>,  </a:t>
            </a:r>
            <a:r>
              <a:rPr lang="en-US" altLang="id-ID" b="1">
                <a:cs typeface="Arial" panose="020B0604020202020204" pitchFamily="34" charset="0"/>
              </a:rPr>
              <a:t>'@$%'</a:t>
            </a:r>
            <a:r>
              <a:rPr lang="en-US" altLang="id-ID"/>
              <a:t> 	</a:t>
            </a:r>
          </a:p>
          <a:p>
            <a:r>
              <a:rPr lang="en-US" altLang="id-ID"/>
              <a:t>A sequence of special characters</a:t>
            </a:r>
          </a:p>
          <a:p>
            <a:pPr lvl="1">
              <a:buFontTx/>
              <a:buChar char="•"/>
            </a:pPr>
            <a:r>
              <a:rPr lang="en-US" altLang="id-ID" i="1"/>
              <a:t>Examples</a:t>
            </a:r>
            <a:r>
              <a:rPr lang="en-US" altLang="id-ID"/>
              <a:t>:     </a:t>
            </a:r>
            <a:r>
              <a:rPr lang="en-US" altLang="id-ID" b="1"/>
              <a:t>:   ,    ;    .    :-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60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Numbers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Integers: 12, -34, 22342</a:t>
            </a:r>
          </a:p>
          <a:p>
            <a:r>
              <a:rPr lang="en-US" altLang="id-ID"/>
              <a:t>Floats: 34573.3234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30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Variables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A sequence of characters of upper-case letters, lower-case letters, digits, or underscore, starting with either an uppercase letter or an underscore</a:t>
            </a:r>
          </a:p>
          <a:p>
            <a:endParaRPr lang="en-US" altLang="id-ID"/>
          </a:p>
          <a:p>
            <a:r>
              <a:rPr lang="en-US" altLang="id-ID"/>
              <a:t>Examples: </a:t>
            </a:r>
            <a:br>
              <a:rPr lang="en-US" altLang="id-ID"/>
            </a:br>
            <a:r>
              <a:rPr lang="en-US" altLang="id-ID"/>
              <a:t/>
            </a:r>
            <a:br>
              <a:rPr lang="en-US" altLang="id-ID"/>
            </a:br>
            <a:r>
              <a:rPr lang="en-US" altLang="id-ID" b="1"/>
              <a:t>X, Y, Variable, Vincent, </a:t>
            </a:r>
            <a:r>
              <a:rPr lang="en-US" altLang="id-ID" b="1">
                <a:cs typeface="Arial" panose="020B0604020202020204" pitchFamily="34" charset="0"/>
              </a:rPr>
              <a:t>_tag</a:t>
            </a:r>
            <a:endParaRPr lang="en-US" altLang="id-ID" b="1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9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Complex Terms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Atoms, numbers and variables are building blocks for complex terms</a:t>
            </a:r>
          </a:p>
          <a:p>
            <a:r>
              <a:rPr lang="en-US" altLang="id-ID"/>
              <a:t>Complex terms are built out of a functor directly followed by a sequence of arguments</a:t>
            </a:r>
          </a:p>
          <a:p>
            <a:r>
              <a:rPr lang="en-US" altLang="id-ID"/>
              <a:t>Arguments are put in round brackets, separated by commas</a:t>
            </a:r>
          </a:p>
          <a:p>
            <a:r>
              <a:rPr lang="en-US" altLang="id-ID"/>
              <a:t>The functor must be an atom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1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Examples of </a:t>
            </a:r>
            <a:r>
              <a:rPr lang="id-ID" altLang="id-ID" smtClean="0"/>
              <a:t>C</a:t>
            </a:r>
            <a:r>
              <a:rPr lang="en-US" altLang="id-ID" smtClean="0"/>
              <a:t>omplex </a:t>
            </a:r>
            <a:r>
              <a:rPr lang="id-ID" altLang="id-ID" smtClean="0"/>
              <a:t>T</a:t>
            </a:r>
            <a:r>
              <a:rPr lang="en-US" altLang="id-ID" smtClean="0"/>
              <a:t>erms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Examples we have seen before:</a:t>
            </a:r>
          </a:p>
          <a:p>
            <a:pPr lvl="1"/>
            <a:r>
              <a:rPr lang="en-US" altLang="id-ID"/>
              <a:t>playsAirGuitar</a:t>
            </a:r>
            <a:r>
              <a:rPr lang="en-US" altLang="id-ID">
                <a:cs typeface="Arial" panose="020B0604020202020204" pitchFamily="34" charset="0"/>
              </a:rPr>
              <a:t>(</a:t>
            </a:r>
            <a:r>
              <a:rPr lang="en-US" altLang="id-ID"/>
              <a:t>jody</a:t>
            </a:r>
            <a:r>
              <a:rPr lang="en-US" altLang="id-ID"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altLang="id-ID">
                <a:cs typeface="Arial" panose="020B0604020202020204" pitchFamily="34" charset="0"/>
              </a:rPr>
              <a:t>loves(</a:t>
            </a:r>
            <a:r>
              <a:rPr lang="en-US" altLang="id-ID"/>
              <a:t>vincent, mia</a:t>
            </a:r>
            <a:r>
              <a:rPr lang="en-US" altLang="id-ID"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altLang="id-ID">
                <a:cs typeface="Arial" panose="020B0604020202020204" pitchFamily="34" charset="0"/>
              </a:rPr>
              <a:t>jealous(</a:t>
            </a:r>
            <a:r>
              <a:rPr lang="en-US" altLang="id-ID"/>
              <a:t>marsellus, W</a:t>
            </a:r>
            <a:r>
              <a:rPr lang="en-US" altLang="id-ID"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id-ID">
              <a:cs typeface="Arial" panose="020B0604020202020204" pitchFamily="34" charset="0"/>
            </a:endParaRPr>
          </a:p>
          <a:p>
            <a:r>
              <a:rPr lang="en-US" altLang="id-ID">
                <a:cs typeface="Arial" panose="020B0604020202020204" pitchFamily="34" charset="0"/>
              </a:rPr>
              <a:t>Complex terms inside complex terms:</a:t>
            </a:r>
          </a:p>
          <a:p>
            <a:pPr lvl="1"/>
            <a:r>
              <a:rPr lang="en-US" altLang="id-ID">
                <a:cs typeface="Arial" panose="020B0604020202020204" pitchFamily="34" charset="0"/>
              </a:rPr>
              <a:t>hide(X,father(father(father(butch))))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70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Arity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The number of arguments a complex term has is called its </a:t>
            </a:r>
            <a:r>
              <a:rPr lang="en-US" altLang="id-ID" u="sng"/>
              <a:t>arity</a:t>
            </a:r>
          </a:p>
          <a:p>
            <a:endParaRPr lang="en-US" altLang="id-ID"/>
          </a:p>
          <a:p>
            <a:r>
              <a:rPr lang="en-US" altLang="id-ID"/>
              <a:t>Examples:</a:t>
            </a:r>
            <a:br>
              <a:rPr lang="en-US" altLang="id-ID"/>
            </a:br>
            <a:r>
              <a:rPr lang="en-US" altLang="id-ID"/>
              <a:t/>
            </a:r>
            <a:br>
              <a:rPr lang="en-US" altLang="id-ID"/>
            </a:br>
            <a:r>
              <a:rPr lang="en-US" altLang="id-ID"/>
              <a:t> </a:t>
            </a:r>
            <a:r>
              <a:rPr lang="en-US" altLang="id-ID" b="1"/>
              <a:t>woman</a:t>
            </a:r>
            <a:r>
              <a:rPr lang="en-US" altLang="id-ID" b="1">
                <a:cs typeface="Arial" panose="020B0604020202020204" pitchFamily="34" charset="0"/>
              </a:rPr>
              <a:t>(mia)</a:t>
            </a:r>
            <a:r>
              <a:rPr lang="en-US" altLang="id-ID">
                <a:cs typeface="Arial" panose="020B0604020202020204" pitchFamily="34" charset="0"/>
              </a:rPr>
              <a:t> </a:t>
            </a:r>
            <a:r>
              <a:rPr lang="id-ID" altLang="id-ID" smtClean="0">
                <a:cs typeface="Arial" panose="020B0604020202020204" pitchFamily="34" charset="0"/>
              </a:rPr>
              <a:t> </a:t>
            </a:r>
            <a:r>
              <a:rPr lang="en-US" altLang="id-ID" smtClean="0">
                <a:cs typeface="Arial" panose="020B0604020202020204" pitchFamily="34" charset="0"/>
              </a:rPr>
              <a:t>is </a:t>
            </a:r>
            <a:r>
              <a:rPr lang="en-US" altLang="id-ID">
                <a:cs typeface="Arial" panose="020B0604020202020204" pitchFamily="34" charset="0"/>
              </a:rPr>
              <a:t>a term with arity 1</a:t>
            </a:r>
            <a:br>
              <a:rPr lang="en-US" altLang="id-ID">
                <a:cs typeface="Arial" panose="020B0604020202020204" pitchFamily="34" charset="0"/>
              </a:rPr>
            </a:br>
            <a:r>
              <a:rPr lang="en-US" altLang="id-ID">
                <a:cs typeface="Arial" panose="020B0604020202020204" pitchFamily="34" charset="0"/>
              </a:rPr>
              <a:t> </a:t>
            </a:r>
            <a:r>
              <a:rPr lang="en-US" altLang="id-ID" b="1"/>
              <a:t>loves</a:t>
            </a:r>
            <a:r>
              <a:rPr lang="en-US" altLang="id-ID" b="1">
                <a:cs typeface="Arial" panose="020B0604020202020204" pitchFamily="34" charset="0"/>
              </a:rPr>
              <a:t>(vincent,mia</a:t>
            </a:r>
            <a:r>
              <a:rPr lang="en-US" altLang="id-ID" b="1" smtClean="0">
                <a:cs typeface="Arial" panose="020B0604020202020204" pitchFamily="34" charset="0"/>
              </a:rPr>
              <a:t>)</a:t>
            </a:r>
            <a:r>
              <a:rPr lang="id-ID" altLang="id-ID" b="1" smtClean="0">
                <a:cs typeface="Arial" panose="020B0604020202020204" pitchFamily="34" charset="0"/>
              </a:rPr>
              <a:t>  </a:t>
            </a:r>
            <a:r>
              <a:rPr lang="en-US" altLang="id-ID" smtClean="0">
                <a:cs typeface="Arial" panose="020B0604020202020204" pitchFamily="34" charset="0"/>
              </a:rPr>
              <a:t>has </a:t>
            </a:r>
            <a:r>
              <a:rPr lang="en-US" altLang="id-ID">
                <a:cs typeface="Arial" panose="020B0604020202020204" pitchFamily="34" charset="0"/>
              </a:rPr>
              <a:t>arity 2</a:t>
            </a:r>
            <a:br>
              <a:rPr lang="en-US" altLang="id-ID">
                <a:cs typeface="Arial" panose="020B0604020202020204" pitchFamily="34" charset="0"/>
              </a:rPr>
            </a:br>
            <a:r>
              <a:rPr lang="en-US" altLang="id-ID">
                <a:cs typeface="Arial" panose="020B0604020202020204" pitchFamily="34" charset="0"/>
              </a:rPr>
              <a:t> </a:t>
            </a:r>
            <a:r>
              <a:rPr lang="en-US" altLang="id-ID" b="1"/>
              <a:t>father</a:t>
            </a:r>
            <a:r>
              <a:rPr lang="en-US" altLang="id-ID" b="1">
                <a:cs typeface="Arial" panose="020B0604020202020204" pitchFamily="34" charset="0"/>
              </a:rPr>
              <a:t>(father(butch))</a:t>
            </a:r>
            <a:r>
              <a:rPr lang="en-US" altLang="id-ID">
                <a:cs typeface="Arial" panose="020B0604020202020204" pitchFamily="34" charset="0"/>
              </a:rPr>
              <a:t> </a:t>
            </a:r>
            <a:r>
              <a:rPr lang="id-ID" altLang="id-ID" smtClean="0">
                <a:cs typeface="Arial" panose="020B0604020202020204" pitchFamily="34" charset="0"/>
              </a:rPr>
              <a:t> </a:t>
            </a:r>
            <a:r>
              <a:rPr lang="en-US" altLang="id-ID" smtClean="0">
                <a:cs typeface="Arial" panose="020B0604020202020204" pitchFamily="34" charset="0"/>
              </a:rPr>
              <a:t>arity </a:t>
            </a:r>
            <a:r>
              <a:rPr lang="en-US" altLang="id-ID">
                <a:cs typeface="Arial" panose="020B0604020202020204" pitchFamily="34" charset="0"/>
              </a:rPr>
              <a:t>1</a:t>
            </a:r>
            <a:endParaRPr lang="en-US" altLang="id-ID"/>
          </a:p>
          <a:p>
            <a:endParaRPr lang="en-US" alt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44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7618" y="2729132"/>
            <a:ext cx="7343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b="1" smtClean="0"/>
              <a:t>IF331</a:t>
            </a:r>
            <a:r>
              <a:rPr lang="en-ID" sz="3600" b="1" smtClean="0"/>
              <a:t> </a:t>
            </a:r>
            <a:r>
              <a:rPr lang="en-ID" sz="3600" b="1"/>
              <a:t>– </a:t>
            </a:r>
            <a:r>
              <a:rPr lang="id-ID" sz="3600" b="1" smtClean="0"/>
              <a:t>PEMROGRAMAN DEKLARATIF</a:t>
            </a:r>
            <a:endParaRPr lang="en-ID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67617" y="3375463"/>
            <a:ext cx="5911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/>
              <a:t>Pertemuan </a:t>
            </a:r>
            <a:r>
              <a:rPr lang="id-ID" sz="2400" b="1" smtClean="0"/>
              <a:t>02</a:t>
            </a:r>
            <a:r>
              <a:rPr lang="en-ID" sz="2400" b="1" smtClean="0"/>
              <a:t> – </a:t>
            </a:r>
            <a:r>
              <a:rPr lang="id-ID" sz="2400" b="1" smtClean="0"/>
              <a:t>Unification and Proof Search</a:t>
            </a:r>
            <a:endParaRPr lang="en-ID" sz="2400" b="1" dirty="0"/>
          </a:p>
        </p:txBody>
      </p:sp>
    </p:spTree>
    <p:extLst>
      <p:ext uri="{BB962C8B-B14F-4D97-AF65-F5344CB8AC3E}">
        <p14:creationId xmlns:p14="http://schemas.microsoft.com/office/powerpoint/2010/main" val="3954994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Outline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/>
              <a:t>Unification</a:t>
            </a:r>
          </a:p>
          <a:p>
            <a:endParaRPr lang="id-ID" smtClean="0"/>
          </a:p>
          <a:p>
            <a:r>
              <a:rPr lang="id-ID"/>
              <a:t>Unification </a:t>
            </a:r>
            <a:r>
              <a:rPr lang="id-ID" smtClean="0"/>
              <a:t>in Prolog</a:t>
            </a:r>
          </a:p>
          <a:p>
            <a:endParaRPr lang="id-ID" smtClean="0"/>
          </a:p>
          <a:p>
            <a:r>
              <a:rPr lang="id-ID" smtClean="0"/>
              <a:t>Proof Search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56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Unification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Working definition:</a:t>
            </a:r>
          </a:p>
          <a:p>
            <a:pPr lvl="1">
              <a:buFontTx/>
              <a:buChar char="•"/>
            </a:pPr>
            <a:r>
              <a:rPr lang="en-US" altLang="id-ID"/>
              <a:t>Two terms unify if they are the same term or if they contain variables that can be uniformly instantiated with terms in such a way that the resulting terms are equal</a:t>
            </a:r>
          </a:p>
          <a:p>
            <a:pPr lvl="1">
              <a:buFontTx/>
              <a:buChar char="•"/>
            </a:pPr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97028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Aim of This Lecture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id-ID"/>
              <a:t>Give some simple examples of Prolog programs</a:t>
            </a:r>
          </a:p>
          <a:p>
            <a:r>
              <a:rPr lang="en-US" altLang="id-ID"/>
              <a:t>Discuss the three basic constructs in Prolog: </a:t>
            </a:r>
          </a:p>
          <a:p>
            <a:pPr lvl="1"/>
            <a:r>
              <a:rPr lang="en-US" altLang="id-ID"/>
              <a:t>Facts</a:t>
            </a:r>
          </a:p>
          <a:p>
            <a:pPr lvl="1"/>
            <a:r>
              <a:rPr lang="en-US" altLang="id-ID"/>
              <a:t>Rules</a:t>
            </a:r>
          </a:p>
          <a:p>
            <a:pPr lvl="1"/>
            <a:r>
              <a:rPr lang="en-US" altLang="id-ID"/>
              <a:t>Queries</a:t>
            </a:r>
          </a:p>
          <a:p>
            <a:r>
              <a:rPr lang="en-US" altLang="id-ID"/>
              <a:t>Introduce other concepts, such as </a:t>
            </a:r>
          </a:p>
          <a:p>
            <a:pPr lvl="1"/>
            <a:r>
              <a:rPr lang="en-US" altLang="id-ID"/>
              <a:t>the role of logic</a:t>
            </a:r>
          </a:p>
          <a:p>
            <a:pPr lvl="1"/>
            <a:r>
              <a:rPr lang="en-US" altLang="id-ID"/>
              <a:t>unification with the help of variables</a:t>
            </a:r>
          </a:p>
          <a:p>
            <a:r>
              <a:rPr lang="en-US" altLang="id-ID"/>
              <a:t>Begin the systematic study of Prolog by defining terms, atoms, and variables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5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Unification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id-ID"/>
              <a:t>This means that:</a:t>
            </a:r>
          </a:p>
          <a:p>
            <a:pPr lvl="1">
              <a:buFontTx/>
              <a:buChar char="•"/>
            </a:pPr>
            <a:r>
              <a:rPr lang="en-US" altLang="id-ID" b="1"/>
              <a:t>mia</a:t>
            </a:r>
            <a:r>
              <a:rPr lang="en-US" altLang="id-ID"/>
              <a:t> and </a:t>
            </a:r>
            <a:r>
              <a:rPr lang="en-US" altLang="id-ID" b="1"/>
              <a:t>mia</a:t>
            </a:r>
            <a:r>
              <a:rPr lang="en-US" altLang="id-ID"/>
              <a:t> unify</a:t>
            </a:r>
          </a:p>
          <a:p>
            <a:pPr lvl="1">
              <a:buFontTx/>
              <a:buChar char="•"/>
            </a:pPr>
            <a:r>
              <a:rPr lang="en-US" altLang="id-ID" b="1"/>
              <a:t>42</a:t>
            </a:r>
            <a:r>
              <a:rPr lang="en-US" altLang="id-ID"/>
              <a:t> and </a:t>
            </a:r>
            <a:r>
              <a:rPr lang="en-US" altLang="id-ID" b="1"/>
              <a:t>42</a:t>
            </a:r>
            <a:r>
              <a:rPr lang="en-US" altLang="id-ID"/>
              <a:t> unify</a:t>
            </a:r>
          </a:p>
          <a:p>
            <a:pPr lvl="1">
              <a:buFontTx/>
              <a:buChar char="•"/>
            </a:pPr>
            <a:r>
              <a:rPr lang="en-US" altLang="id-ID" b="1">
                <a:cs typeface="Arial" panose="020B0604020202020204" pitchFamily="34" charset="0"/>
              </a:rPr>
              <a:t>woman(mia)</a:t>
            </a:r>
            <a:r>
              <a:rPr lang="en-US" altLang="id-ID">
                <a:cs typeface="Arial" panose="020B0604020202020204" pitchFamily="34" charset="0"/>
              </a:rPr>
              <a:t> and </a:t>
            </a:r>
            <a:r>
              <a:rPr lang="en-US" altLang="id-ID" b="1">
                <a:cs typeface="Arial" panose="020B0604020202020204" pitchFamily="34" charset="0"/>
              </a:rPr>
              <a:t>woman(mia)</a:t>
            </a:r>
            <a:r>
              <a:rPr lang="en-US" altLang="id-ID">
                <a:cs typeface="Arial" panose="020B0604020202020204" pitchFamily="34" charset="0"/>
              </a:rPr>
              <a:t> unify</a:t>
            </a:r>
            <a:endParaRPr lang="en-US" altLang="id-ID"/>
          </a:p>
          <a:p>
            <a:endParaRPr lang="en-US" altLang="id-ID" b="1"/>
          </a:p>
          <a:p>
            <a:r>
              <a:rPr lang="en-US" altLang="id-ID"/>
              <a:t>This also means that:</a:t>
            </a:r>
          </a:p>
          <a:p>
            <a:pPr lvl="1">
              <a:buFontTx/>
              <a:buChar char="•"/>
            </a:pPr>
            <a:r>
              <a:rPr lang="en-US" altLang="id-ID" b="1"/>
              <a:t>vincent</a:t>
            </a:r>
            <a:r>
              <a:rPr lang="en-US" altLang="id-ID"/>
              <a:t> and </a:t>
            </a:r>
            <a:r>
              <a:rPr lang="en-US" altLang="id-ID" b="1"/>
              <a:t>mia </a:t>
            </a:r>
            <a:r>
              <a:rPr lang="en-US" altLang="id-ID"/>
              <a:t>do not unify</a:t>
            </a:r>
            <a:endParaRPr lang="en-US" altLang="id-ID" b="1"/>
          </a:p>
          <a:p>
            <a:pPr lvl="1">
              <a:buFontTx/>
              <a:buChar char="•"/>
            </a:pPr>
            <a:r>
              <a:rPr lang="en-US" altLang="id-ID" b="1">
                <a:cs typeface="Arial" panose="020B0604020202020204" pitchFamily="34" charset="0"/>
              </a:rPr>
              <a:t>woman(mia) </a:t>
            </a:r>
            <a:r>
              <a:rPr lang="en-US" altLang="id-ID">
                <a:cs typeface="Arial" panose="020B0604020202020204" pitchFamily="34" charset="0"/>
              </a:rPr>
              <a:t>and</a:t>
            </a:r>
            <a:r>
              <a:rPr lang="en-US" altLang="id-ID" b="1">
                <a:cs typeface="Arial" panose="020B0604020202020204" pitchFamily="34" charset="0"/>
              </a:rPr>
              <a:t> woman(jody)</a:t>
            </a:r>
            <a:r>
              <a:rPr lang="en-US" altLang="id-ID">
                <a:cs typeface="Arial" panose="020B0604020202020204" pitchFamily="34" charset="0"/>
              </a:rPr>
              <a:t> do not unify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62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Unification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id-ID"/>
              <a:t>What about the terms:</a:t>
            </a:r>
          </a:p>
          <a:p>
            <a:pPr lvl="1">
              <a:buFontTx/>
              <a:buChar char="•"/>
            </a:pPr>
            <a:r>
              <a:rPr lang="en-US" altLang="id-ID" b="1"/>
              <a:t>mia</a:t>
            </a:r>
            <a:r>
              <a:rPr lang="en-US" altLang="id-ID"/>
              <a:t> and </a:t>
            </a:r>
            <a:r>
              <a:rPr lang="en-US" altLang="id-ID" b="1"/>
              <a:t>X</a:t>
            </a:r>
            <a:endParaRPr lang="en-US" altLang="id-ID"/>
          </a:p>
          <a:p>
            <a:pPr lvl="1">
              <a:buFontTx/>
              <a:buChar char="•"/>
            </a:pPr>
            <a:r>
              <a:rPr lang="en-US" altLang="id-ID" b="1">
                <a:cs typeface="Arial" panose="020B0604020202020204" pitchFamily="34" charset="0"/>
              </a:rPr>
              <a:t>woman(Z)</a:t>
            </a:r>
            <a:r>
              <a:rPr lang="en-US" altLang="id-ID">
                <a:cs typeface="Arial" panose="020B0604020202020204" pitchFamily="34" charset="0"/>
              </a:rPr>
              <a:t> and </a:t>
            </a:r>
            <a:r>
              <a:rPr lang="en-US" altLang="id-ID" b="1">
                <a:cs typeface="Arial" panose="020B0604020202020204" pitchFamily="34" charset="0"/>
              </a:rPr>
              <a:t>woman(mia)</a:t>
            </a:r>
          </a:p>
          <a:p>
            <a:pPr lvl="1">
              <a:buFontTx/>
              <a:buChar char="•"/>
            </a:pPr>
            <a:r>
              <a:rPr lang="en-US" altLang="id-ID" b="1">
                <a:cs typeface="Arial" panose="020B0604020202020204" pitchFamily="34" charset="0"/>
              </a:rPr>
              <a:t>loves(mia,X) </a:t>
            </a:r>
            <a:r>
              <a:rPr lang="en-US" altLang="id-ID">
                <a:cs typeface="Arial" panose="020B0604020202020204" pitchFamily="34" charset="0"/>
              </a:rPr>
              <a:t>and</a:t>
            </a:r>
            <a:r>
              <a:rPr lang="en-US" altLang="id-ID" b="1">
                <a:cs typeface="Arial" panose="020B0604020202020204" pitchFamily="34" charset="0"/>
              </a:rPr>
              <a:t> loves(X,vincent)</a:t>
            </a:r>
            <a:endParaRPr lang="en-US" altLang="id-ID"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51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Instantiations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id-ID"/>
              <a:t>When Prolog unifies two terms it performs all the necessary instantiations, so that the terms are equal afterwards</a:t>
            </a:r>
          </a:p>
          <a:p>
            <a:r>
              <a:rPr lang="en-US" altLang="id-ID"/>
              <a:t>This makes unification a powerful programming </a:t>
            </a:r>
            <a:r>
              <a:rPr lang="en-US" altLang="id-ID" smtClean="0"/>
              <a:t>mechanism</a:t>
            </a:r>
            <a:endParaRPr lang="en-US" alt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9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Revised Definition </a:t>
            </a:r>
            <a:r>
              <a:rPr lang="id-ID" altLang="id-ID" smtClean="0"/>
              <a:t>3</a:t>
            </a:r>
            <a:r>
              <a:rPr lang="en-US" altLang="id-ID" smtClean="0"/>
              <a:t>/3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>
              <a:buFontTx/>
              <a:buAutoNum type="arabicPeriod"/>
            </a:pPr>
            <a:r>
              <a:rPr lang="en-US" altLang="id-ID"/>
              <a:t>If T</a:t>
            </a:r>
            <a:r>
              <a:rPr lang="en-US" altLang="id-ID" baseline="-25000"/>
              <a:t>1 </a:t>
            </a:r>
            <a:r>
              <a:rPr lang="en-US" altLang="id-ID"/>
              <a:t>and T</a:t>
            </a:r>
            <a:r>
              <a:rPr lang="en-US" altLang="id-ID" baseline="-25000"/>
              <a:t>2 </a:t>
            </a:r>
            <a:r>
              <a:rPr lang="en-US" altLang="id-ID"/>
              <a:t>are constants, then </a:t>
            </a:r>
            <a:br>
              <a:rPr lang="en-US" altLang="id-ID"/>
            </a:br>
            <a:r>
              <a:rPr lang="en-US" altLang="id-ID"/>
              <a:t>T</a:t>
            </a:r>
            <a:r>
              <a:rPr lang="en-US" altLang="id-ID" baseline="-25000"/>
              <a:t>1 </a:t>
            </a:r>
            <a:r>
              <a:rPr lang="en-US" altLang="id-ID"/>
              <a:t>and T</a:t>
            </a:r>
            <a:r>
              <a:rPr lang="en-US" altLang="id-ID" baseline="-25000"/>
              <a:t>2 </a:t>
            </a:r>
            <a:r>
              <a:rPr lang="en-US" altLang="id-ID"/>
              <a:t>unify if they are the same atom, or the same number.</a:t>
            </a:r>
          </a:p>
          <a:p>
            <a:pPr marL="609600" indent="-609600">
              <a:buFontTx/>
              <a:buAutoNum type="arabicPeriod"/>
            </a:pPr>
            <a:r>
              <a:rPr lang="en-US" altLang="id-ID"/>
              <a:t>If T</a:t>
            </a:r>
            <a:r>
              <a:rPr lang="en-US" altLang="id-ID" baseline="-25000"/>
              <a:t>1 </a:t>
            </a:r>
            <a:r>
              <a:rPr lang="en-US" altLang="id-ID"/>
              <a:t>is a variable and T</a:t>
            </a:r>
            <a:r>
              <a:rPr lang="en-US" altLang="id-ID" baseline="-25000"/>
              <a:t>2 </a:t>
            </a:r>
            <a:r>
              <a:rPr lang="en-US" altLang="id-ID"/>
              <a:t>is any type of term, then T</a:t>
            </a:r>
            <a:r>
              <a:rPr lang="en-US" altLang="id-ID" baseline="-25000"/>
              <a:t>1 </a:t>
            </a:r>
            <a:r>
              <a:rPr lang="en-US" altLang="id-ID"/>
              <a:t>and T</a:t>
            </a:r>
            <a:r>
              <a:rPr lang="en-US" altLang="id-ID" baseline="-25000"/>
              <a:t>2 </a:t>
            </a:r>
            <a:r>
              <a:rPr lang="en-US" altLang="id-ID"/>
              <a:t>unify, and T</a:t>
            </a:r>
            <a:r>
              <a:rPr lang="en-US" altLang="id-ID" baseline="-25000"/>
              <a:t>1 </a:t>
            </a:r>
            <a:r>
              <a:rPr lang="en-US" altLang="id-ID"/>
              <a:t>is instantiated to T</a:t>
            </a:r>
            <a:r>
              <a:rPr lang="en-US" altLang="id-ID" baseline="-25000"/>
              <a:t>2</a:t>
            </a:r>
            <a:r>
              <a:rPr lang="en-US" altLang="id-ID"/>
              <a:t>. </a:t>
            </a:r>
            <a:r>
              <a:rPr lang="en-US" altLang="id-ID">
                <a:cs typeface="Arial" panose="020B0604020202020204" pitchFamily="34" charset="0"/>
              </a:rPr>
              <a:t>(and vice versa)</a:t>
            </a:r>
          </a:p>
          <a:p>
            <a:pPr marL="609600" indent="-609600">
              <a:buFontTx/>
              <a:buAutoNum type="arabicPeriod"/>
            </a:pPr>
            <a:r>
              <a:rPr lang="en-US" altLang="id-ID"/>
              <a:t>If T</a:t>
            </a:r>
            <a:r>
              <a:rPr lang="en-US" altLang="id-ID" baseline="-25000"/>
              <a:t>1 </a:t>
            </a:r>
            <a:r>
              <a:rPr lang="en-US" altLang="id-ID"/>
              <a:t>and T</a:t>
            </a:r>
            <a:r>
              <a:rPr lang="en-US" altLang="id-ID" baseline="-25000"/>
              <a:t>2 </a:t>
            </a:r>
            <a:r>
              <a:rPr lang="en-US" altLang="id-ID"/>
              <a:t>are complex terms then they unify if:</a:t>
            </a:r>
          </a:p>
          <a:p>
            <a:pPr marL="990600" lvl="1" indent="-417513">
              <a:buFontTx/>
              <a:buAutoNum type="alphaLcParenR"/>
            </a:pPr>
            <a:r>
              <a:rPr lang="en-US" altLang="id-ID"/>
              <a:t>They have the same functor and arity, and</a:t>
            </a:r>
          </a:p>
          <a:p>
            <a:pPr marL="990600" lvl="1" indent="-417513">
              <a:buFontTx/>
              <a:buAutoNum type="alphaLcParenR"/>
            </a:pPr>
            <a:r>
              <a:rPr lang="en-US" altLang="id-ID"/>
              <a:t>all their corresponding arguments unify, and</a:t>
            </a:r>
          </a:p>
          <a:p>
            <a:pPr marL="990600" lvl="1" indent="-417513">
              <a:buFontTx/>
              <a:buAutoNum type="alphaLcParenR"/>
            </a:pPr>
            <a:r>
              <a:rPr lang="en-US" altLang="id-ID"/>
              <a:t>the variable instantiations are compatible.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16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Prolog </a:t>
            </a:r>
            <a:r>
              <a:rPr lang="id-ID" altLang="id-ID" smtClean="0"/>
              <a:t>U</a:t>
            </a:r>
            <a:r>
              <a:rPr lang="en-US" altLang="id-ID" smtClean="0"/>
              <a:t>nification</a:t>
            </a:r>
            <a:r>
              <a:rPr lang="en-US" altLang="id-ID"/>
              <a:t>: =/2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id-ID"/>
              <a:t>?- mia = mia.</a:t>
            </a:r>
          </a:p>
          <a:p>
            <a:pPr>
              <a:buFontTx/>
              <a:buNone/>
            </a:pPr>
            <a:r>
              <a:rPr lang="en-US" altLang="id-ID"/>
              <a:t>yes</a:t>
            </a:r>
          </a:p>
          <a:p>
            <a:pPr>
              <a:buFontTx/>
              <a:buNone/>
            </a:pPr>
            <a:r>
              <a:rPr lang="en-US" altLang="id-ID"/>
              <a:t>?- mia = vincent.</a:t>
            </a:r>
          </a:p>
          <a:p>
            <a:pPr>
              <a:buFontTx/>
              <a:buNone/>
            </a:pPr>
            <a:r>
              <a:rPr lang="en-US" altLang="id-ID"/>
              <a:t>no</a:t>
            </a:r>
          </a:p>
          <a:p>
            <a:pPr>
              <a:buFontTx/>
              <a:buNone/>
            </a:pPr>
            <a:r>
              <a:rPr lang="en-US" altLang="id-ID"/>
              <a:t>?-</a:t>
            </a:r>
          </a:p>
          <a:p>
            <a:pPr>
              <a:buFontTx/>
              <a:buNone/>
            </a:pPr>
            <a:endParaRPr lang="en-US" alt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25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Prolog </a:t>
            </a:r>
            <a:r>
              <a:rPr lang="id-ID" altLang="id-ID" smtClean="0"/>
              <a:t>U</a:t>
            </a:r>
            <a:r>
              <a:rPr lang="en-US" altLang="id-ID" smtClean="0"/>
              <a:t>nification</a:t>
            </a:r>
            <a:r>
              <a:rPr lang="en-US" altLang="id-ID"/>
              <a:t>: =/2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id-ID"/>
              <a:t>?- mia = X.</a:t>
            </a:r>
          </a:p>
          <a:p>
            <a:pPr>
              <a:buFontTx/>
              <a:buNone/>
            </a:pPr>
            <a:r>
              <a:rPr lang="en-US" altLang="id-ID"/>
              <a:t>X=mia</a:t>
            </a:r>
          </a:p>
          <a:p>
            <a:pPr>
              <a:buFontTx/>
              <a:buNone/>
            </a:pPr>
            <a:r>
              <a:rPr lang="en-US" altLang="id-ID"/>
              <a:t>yes</a:t>
            </a:r>
          </a:p>
          <a:p>
            <a:pPr>
              <a:buFontTx/>
              <a:buNone/>
            </a:pPr>
            <a:r>
              <a:rPr lang="en-US" altLang="id-ID"/>
              <a:t>?-</a:t>
            </a:r>
          </a:p>
          <a:p>
            <a:pPr>
              <a:buFontTx/>
              <a:buNone/>
            </a:pPr>
            <a:endParaRPr lang="en-US" alt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99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How will Prolog respond?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id-ID"/>
              <a:t>?- X=mia, X=vincent.</a:t>
            </a:r>
          </a:p>
          <a:p>
            <a:pPr>
              <a:buFontTx/>
              <a:buNone/>
            </a:pPr>
            <a:r>
              <a:rPr lang="en-US" altLang="id-ID"/>
              <a:t>no</a:t>
            </a:r>
          </a:p>
          <a:p>
            <a:pPr>
              <a:buFontTx/>
              <a:buNone/>
            </a:pPr>
            <a:r>
              <a:rPr lang="en-US" altLang="id-ID"/>
              <a:t>?-</a:t>
            </a:r>
          </a:p>
          <a:p>
            <a:pPr>
              <a:buFontTx/>
              <a:buNone/>
            </a:pPr>
            <a:endParaRPr lang="en-US" altLang="id-ID"/>
          </a:p>
          <a:p>
            <a:pPr>
              <a:buFontTx/>
              <a:buNone/>
            </a:pPr>
            <a:r>
              <a:rPr lang="en-US" altLang="id-ID"/>
              <a:t>Why? After working through the first goal, Prolog has instantiated X with </a:t>
            </a:r>
            <a:r>
              <a:rPr lang="en-US" altLang="id-ID" b="1"/>
              <a:t>mia</a:t>
            </a:r>
            <a:r>
              <a:rPr lang="en-US" altLang="id-ID"/>
              <a:t>, so that it cannot unify it with </a:t>
            </a:r>
            <a:r>
              <a:rPr lang="en-US" altLang="id-ID" b="1"/>
              <a:t>vincent</a:t>
            </a:r>
            <a:r>
              <a:rPr lang="en-US" altLang="id-ID"/>
              <a:t> anymore. Hence the second goal fails.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29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Example with </a:t>
            </a:r>
            <a:r>
              <a:rPr lang="id-ID" altLang="id-ID" smtClean="0"/>
              <a:t>C</a:t>
            </a:r>
            <a:r>
              <a:rPr lang="en-US" altLang="id-ID" smtClean="0"/>
              <a:t>omplex </a:t>
            </a:r>
            <a:r>
              <a:rPr lang="id-ID" altLang="id-ID" smtClean="0"/>
              <a:t>T</a:t>
            </a:r>
            <a:r>
              <a:rPr lang="en-US" altLang="id-ID" smtClean="0"/>
              <a:t>erms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id-ID"/>
              <a:t>?- k</a:t>
            </a:r>
            <a:r>
              <a:rPr lang="en-US" altLang="id-ID">
                <a:cs typeface="Arial" panose="020B0604020202020204" pitchFamily="34" charset="0"/>
              </a:rPr>
              <a:t>(</a:t>
            </a:r>
            <a:r>
              <a:rPr lang="en-US" altLang="id-ID"/>
              <a:t>s</a:t>
            </a:r>
            <a:r>
              <a:rPr lang="en-US" altLang="id-ID">
                <a:cs typeface="Arial" panose="020B0604020202020204" pitchFamily="34" charset="0"/>
              </a:rPr>
              <a:t>(</a:t>
            </a:r>
            <a:r>
              <a:rPr lang="en-US" altLang="id-ID"/>
              <a:t>g),Y) = k</a:t>
            </a:r>
            <a:r>
              <a:rPr lang="en-US" altLang="id-ID">
                <a:cs typeface="Arial" panose="020B0604020202020204" pitchFamily="34" charset="0"/>
              </a:rPr>
              <a:t>(</a:t>
            </a:r>
            <a:r>
              <a:rPr lang="en-US" altLang="id-ID"/>
              <a:t>X,t</a:t>
            </a:r>
            <a:r>
              <a:rPr lang="en-US" altLang="id-ID">
                <a:cs typeface="Arial" panose="020B0604020202020204" pitchFamily="34" charset="0"/>
              </a:rPr>
              <a:t>(</a:t>
            </a:r>
            <a:r>
              <a:rPr lang="en-US" altLang="id-ID"/>
              <a:t>k)).</a:t>
            </a:r>
          </a:p>
          <a:p>
            <a:pPr>
              <a:buFontTx/>
              <a:buNone/>
            </a:pPr>
            <a:r>
              <a:rPr lang="en-US" altLang="id-ID"/>
              <a:t>X=s</a:t>
            </a:r>
            <a:r>
              <a:rPr lang="en-US" altLang="id-ID">
                <a:cs typeface="Arial" panose="020B0604020202020204" pitchFamily="34" charset="0"/>
              </a:rPr>
              <a:t>(</a:t>
            </a:r>
            <a:r>
              <a:rPr lang="en-US" altLang="id-ID"/>
              <a:t>g)</a:t>
            </a:r>
          </a:p>
          <a:p>
            <a:pPr>
              <a:buFontTx/>
              <a:buNone/>
            </a:pPr>
            <a:r>
              <a:rPr lang="en-US" altLang="id-ID"/>
              <a:t>Y=t</a:t>
            </a:r>
            <a:r>
              <a:rPr lang="en-US" altLang="id-ID">
                <a:cs typeface="Arial" panose="020B0604020202020204" pitchFamily="34" charset="0"/>
              </a:rPr>
              <a:t>(</a:t>
            </a:r>
            <a:r>
              <a:rPr lang="en-US" altLang="id-ID"/>
              <a:t>k)</a:t>
            </a:r>
          </a:p>
          <a:p>
            <a:pPr>
              <a:buFontTx/>
              <a:buNone/>
            </a:pPr>
            <a:r>
              <a:rPr lang="en-US" altLang="id-ID"/>
              <a:t>yes</a:t>
            </a:r>
          </a:p>
          <a:p>
            <a:pPr>
              <a:buFontTx/>
              <a:buNone/>
            </a:pPr>
            <a:r>
              <a:rPr lang="en-US" altLang="id-ID"/>
              <a:t>?-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84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Example with </a:t>
            </a:r>
            <a:r>
              <a:rPr lang="id-ID" altLang="id-ID" smtClean="0"/>
              <a:t>C</a:t>
            </a:r>
            <a:r>
              <a:rPr lang="en-US" altLang="id-ID" smtClean="0"/>
              <a:t>omplex </a:t>
            </a:r>
            <a:r>
              <a:rPr lang="id-ID" altLang="id-ID" smtClean="0"/>
              <a:t>T</a:t>
            </a:r>
            <a:r>
              <a:rPr lang="en-US" altLang="id-ID" smtClean="0"/>
              <a:t>erms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id-ID"/>
              <a:t>?- k</a:t>
            </a:r>
            <a:r>
              <a:rPr lang="en-US" altLang="id-ID">
                <a:cs typeface="Arial" panose="020B0604020202020204" pitchFamily="34" charset="0"/>
              </a:rPr>
              <a:t>(</a:t>
            </a:r>
            <a:r>
              <a:rPr lang="en-US" altLang="id-ID"/>
              <a:t>s</a:t>
            </a:r>
            <a:r>
              <a:rPr lang="en-US" altLang="id-ID">
                <a:cs typeface="Arial" panose="020B0604020202020204" pitchFamily="34" charset="0"/>
              </a:rPr>
              <a:t>(</a:t>
            </a:r>
            <a:r>
              <a:rPr lang="en-US" altLang="id-ID"/>
              <a:t>g),t</a:t>
            </a:r>
            <a:r>
              <a:rPr lang="en-US" altLang="id-ID">
                <a:cs typeface="Arial" panose="020B0604020202020204" pitchFamily="34" charset="0"/>
              </a:rPr>
              <a:t>(</a:t>
            </a:r>
            <a:r>
              <a:rPr lang="en-US" altLang="id-ID"/>
              <a:t>k)) = k</a:t>
            </a:r>
            <a:r>
              <a:rPr lang="en-US" altLang="id-ID">
                <a:cs typeface="Arial" panose="020B0604020202020204" pitchFamily="34" charset="0"/>
              </a:rPr>
              <a:t>(</a:t>
            </a:r>
            <a:r>
              <a:rPr lang="en-US" altLang="id-ID"/>
              <a:t>X,t</a:t>
            </a:r>
            <a:r>
              <a:rPr lang="en-US" altLang="id-ID">
                <a:cs typeface="Arial" panose="020B0604020202020204" pitchFamily="34" charset="0"/>
              </a:rPr>
              <a:t>(</a:t>
            </a:r>
            <a:r>
              <a:rPr lang="en-US" altLang="id-ID"/>
              <a:t>Y)).</a:t>
            </a:r>
          </a:p>
          <a:p>
            <a:pPr>
              <a:buFontTx/>
              <a:buNone/>
            </a:pPr>
            <a:r>
              <a:rPr lang="en-US" altLang="id-ID"/>
              <a:t>X=s</a:t>
            </a:r>
            <a:r>
              <a:rPr lang="en-US" altLang="id-ID">
                <a:cs typeface="Arial" panose="020B0604020202020204" pitchFamily="34" charset="0"/>
              </a:rPr>
              <a:t>(</a:t>
            </a:r>
            <a:r>
              <a:rPr lang="en-US" altLang="id-ID"/>
              <a:t>g)</a:t>
            </a:r>
          </a:p>
          <a:p>
            <a:pPr>
              <a:buFontTx/>
              <a:buNone/>
            </a:pPr>
            <a:r>
              <a:rPr lang="en-US" altLang="id-ID"/>
              <a:t>Y=k</a:t>
            </a:r>
          </a:p>
          <a:p>
            <a:pPr>
              <a:buFontTx/>
              <a:buNone/>
            </a:pPr>
            <a:r>
              <a:rPr lang="en-US" altLang="id-ID"/>
              <a:t>yes</a:t>
            </a:r>
          </a:p>
          <a:p>
            <a:pPr>
              <a:buFontTx/>
              <a:buNone/>
            </a:pPr>
            <a:r>
              <a:rPr lang="en-US" altLang="id-ID"/>
              <a:t>?-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7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Proof Search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Now that we know about unification, we are in a position to learn how Prolog searches a knowledge base to see if a query is satisfied. </a:t>
            </a:r>
          </a:p>
          <a:p>
            <a:r>
              <a:rPr lang="en-US" altLang="id-ID"/>
              <a:t>In other words: we are ready to learn about </a:t>
            </a:r>
            <a:r>
              <a:rPr lang="en-US" altLang="id-ID" u="sng"/>
              <a:t>proof search</a:t>
            </a:r>
            <a:r>
              <a:rPr lang="en-US" altLang="id-ID"/>
              <a:t>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9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Prolog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id-ID">
                <a:cs typeface="Arial" panose="020B0604020202020204" pitchFamily="34" charset="0"/>
              </a:rPr>
              <a:t>"</a:t>
            </a:r>
            <a:r>
              <a:rPr lang="en-US" altLang="id-ID"/>
              <a:t>Programming with Logic</a:t>
            </a:r>
            <a:r>
              <a:rPr lang="en-US" altLang="id-ID">
                <a:cs typeface="Arial" panose="020B0604020202020204" pitchFamily="34" charset="0"/>
              </a:rPr>
              <a:t>"</a:t>
            </a:r>
            <a:endParaRPr lang="en-US" altLang="id-ID"/>
          </a:p>
          <a:p>
            <a:r>
              <a:rPr lang="en-US" altLang="id-ID"/>
              <a:t>Declarative </a:t>
            </a:r>
          </a:p>
          <a:p>
            <a:r>
              <a:rPr lang="en-US" altLang="id-ID"/>
              <a:t>Very different from other </a:t>
            </a:r>
            <a:r>
              <a:rPr lang="en-US" altLang="id-ID">
                <a:cs typeface="Arial" panose="020B0604020202020204" pitchFamily="34" charset="0"/>
              </a:rPr>
              <a:t>(</a:t>
            </a:r>
            <a:r>
              <a:rPr lang="en-US" altLang="id-ID"/>
              <a:t>procedural</a:t>
            </a:r>
            <a:r>
              <a:rPr lang="en-US" altLang="id-ID">
                <a:cs typeface="Arial" panose="020B0604020202020204" pitchFamily="34" charset="0"/>
              </a:rPr>
              <a:t>)</a:t>
            </a:r>
            <a:r>
              <a:rPr lang="en-US" altLang="id-ID"/>
              <a:t> programming languages</a:t>
            </a:r>
          </a:p>
          <a:p>
            <a:r>
              <a:rPr lang="en-US" altLang="id-ID"/>
              <a:t>Good for knowledge-rich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01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Example: </a:t>
            </a:r>
            <a:r>
              <a:rPr lang="id-ID" altLang="id-ID" smtClean="0"/>
              <a:t>S</a:t>
            </a:r>
            <a:r>
              <a:rPr lang="en-US" altLang="id-ID" smtClean="0"/>
              <a:t>earch </a:t>
            </a:r>
            <a:r>
              <a:rPr lang="id-ID" altLang="id-ID" smtClean="0"/>
              <a:t>T</a:t>
            </a:r>
            <a:r>
              <a:rPr lang="en-US" altLang="id-ID" smtClean="0"/>
              <a:t>ree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838200" y="1819067"/>
            <a:ext cx="3270504" cy="2399365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sz="2000"/>
              <a:t>f</a:t>
            </a:r>
            <a:r>
              <a:rPr lang="en-US" altLang="id-ID" sz="2000">
                <a:cs typeface="Arial" panose="020B0604020202020204" pitchFamily="34" charset="0"/>
              </a:rPr>
              <a:t>(a).</a:t>
            </a:r>
          </a:p>
          <a:p>
            <a:pPr>
              <a:buFontTx/>
              <a:buNone/>
            </a:pPr>
            <a:r>
              <a:rPr lang="en-US" altLang="id-ID" sz="2000"/>
              <a:t>f</a:t>
            </a:r>
            <a:r>
              <a:rPr lang="en-US" altLang="id-ID" sz="2000">
                <a:cs typeface="Arial" panose="020B0604020202020204" pitchFamily="34" charset="0"/>
              </a:rPr>
              <a:t>(b).</a:t>
            </a:r>
          </a:p>
          <a:p>
            <a:pPr>
              <a:buFontTx/>
              <a:buNone/>
            </a:pPr>
            <a:r>
              <a:rPr lang="en-US" altLang="id-ID" sz="2000"/>
              <a:t>g</a:t>
            </a:r>
            <a:r>
              <a:rPr lang="en-US" altLang="id-ID" sz="2000">
                <a:cs typeface="Arial" panose="020B0604020202020204" pitchFamily="34" charset="0"/>
              </a:rPr>
              <a:t>(a).</a:t>
            </a:r>
          </a:p>
          <a:p>
            <a:pPr>
              <a:buFontTx/>
              <a:buNone/>
            </a:pPr>
            <a:r>
              <a:rPr lang="en-US" altLang="id-ID" sz="2000"/>
              <a:t>g</a:t>
            </a:r>
            <a:r>
              <a:rPr lang="en-US" altLang="id-ID" sz="2000">
                <a:cs typeface="Arial" panose="020B0604020202020204" pitchFamily="34" charset="0"/>
              </a:rPr>
              <a:t>(b).</a:t>
            </a:r>
          </a:p>
          <a:p>
            <a:pPr>
              <a:buFontTx/>
              <a:buNone/>
            </a:pPr>
            <a:r>
              <a:rPr lang="en-US" altLang="id-ID" sz="2000"/>
              <a:t>h</a:t>
            </a:r>
            <a:r>
              <a:rPr lang="en-US" altLang="id-ID" sz="2000">
                <a:cs typeface="Arial" panose="020B0604020202020204" pitchFamily="34" charset="0"/>
              </a:rPr>
              <a:t>(b).</a:t>
            </a:r>
          </a:p>
          <a:p>
            <a:pPr>
              <a:buFontTx/>
              <a:buNone/>
            </a:pPr>
            <a:r>
              <a:rPr lang="en-US" altLang="id-ID" sz="2000"/>
              <a:t>k</a:t>
            </a:r>
            <a:r>
              <a:rPr lang="en-US" altLang="id-ID" sz="2000">
                <a:cs typeface="Arial" panose="020B0604020202020204" pitchFamily="34" charset="0"/>
              </a:rPr>
              <a:t>(X):- </a:t>
            </a:r>
            <a:r>
              <a:rPr lang="en-US" altLang="id-ID" sz="2000"/>
              <a:t>f</a:t>
            </a:r>
            <a:r>
              <a:rPr lang="en-US" altLang="id-ID" sz="2000">
                <a:cs typeface="Arial" panose="020B0604020202020204" pitchFamily="34" charset="0"/>
              </a:rPr>
              <a:t>(X), </a:t>
            </a:r>
            <a:r>
              <a:rPr lang="en-US" altLang="id-ID" sz="2000"/>
              <a:t>g</a:t>
            </a:r>
            <a:r>
              <a:rPr lang="en-US" altLang="id-ID" sz="2000">
                <a:cs typeface="Arial" panose="020B0604020202020204" pitchFamily="34" charset="0"/>
              </a:rPr>
              <a:t>(X), </a:t>
            </a:r>
            <a:r>
              <a:rPr lang="en-US" altLang="id-ID" sz="2000"/>
              <a:t>h</a:t>
            </a:r>
            <a:r>
              <a:rPr lang="en-US" altLang="id-ID" sz="2000">
                <a:cs typeface="Arial" panose="020B0604020202020204" pitchFamily="34" charset="0"/>
              </a:rPr>
              <a:t>(X).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4346811"/>
            <a:ext cx="3270504" cy="2108445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k</a:t>
            </a:r>
            <a:r>
              <a:rPr lang="en-US" altLang="id-ID" sz="2000">
                <a:cs typeface="Arial" panose="020B0604020202020204" pitchFamily="34" charset="0"/>
              </a:rPr>
              <a:t>(Y).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Y=b;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no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19600" y="1819067"/>
            <a:ext cx="4343400" cy="4636190"/>
          </a:xfrm>
          <a:prstGeom prst="rect">
            <a:avLst/>
          </a:prstGeom>
          <a:solidFill>
            <a:srgbClr val="CCFFFF">
              <a:alpha val="50000"/>
            </a:srgbClr>
          </a:solidFill>
          <a:ln w="190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                      </a:t>
            </a:r>
            <a:endParaRPr lang="en-US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FontTx/>
              <a:buNone/>
            </a:pPr>
            <a:endParaRPr lang="en-US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utoShape 6"/>
          <p:cNvSpPr>
            <a:spLocks noChangeArrowheads="1"/>
          </p:cNvSpPr>
          <p:nvPr/>
        </p:nvSpPr>
        <p:spPr bwMode="auto">
          <a:xfrm>
            <a:off x="6172200" y="1905000"/>
            <a:ext cx="990600" cy="457200"/>
          </a:xfrm>
          <a:prstGeom prst="flowChartAlternateProcess">
            <a:avLst/>
          </a:prstGeom>
          <a:solidFill>
            <a:schemeClr val="bg1">
              <a:alpha val="50000"/>
            </a:schemeClr>
          </a:solidFill>
          <a:ln w="222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?- k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(Y).</a:t>
            </a:r>
            <a:endParaRPr lang="en-US" altLang="id-ID"/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5562600" y="2819400"/>
            <a:ext cx="2209800" cy="457200"/>
          </a:xfrm>
          <a:prstGeom prst="flowChartAlternateProcess">
            <a:avLst/>
          </a:prstGeom>
          <a:solidFill>
            <a:schemeClr val="bg1">
              <a:alpha val="50000"/>
            </a:schemeClr>
          </a:solidFill>
          <a:ln w="222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?- f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(X), </a:t>
            </a:r>
            <a:r>
              <a:rPr lang="en-US" altLang="id-ID" sz="2000">
                <a:latin typeface="Arial" panose="020B0604020202020204" pitchFamily="34" charset="0"/>
              </a:rPr>
              <a:t>g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(X), </a:t>
            </a:r>
            <a:r>
              <a:rPr lang="en-US" altLang="id-ID" sz="2000">
                <a:latin typeface="Arial" panose="020B0604020202020204" pitchFamily="34" charset="0"/>
              </a:rPr>
              <a:t>h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(X).</a:t>
            </a:r>
          </a:p>
        </p:txBody>
      </p:sp>
      <p:sp>
        <p:nvSpPr>
          <p:cNvPr id="34" name="AutoShape 8"/>
          <p:cNvSpPr>
            <a:spLocks noChangeArrowheads="1"/>
          </p:cNvSpPr>
          <p:nvPr/>
        </p:nvSpPr>
        <p:spPr bwMode="auto">
          <a:xfrm>
            <a:off x="4572000" y="3886200"/>
            <a:ext cx="1752600" cy="457200"/>
          </a:xfrm>
          <a:prstGeom prst="flowChartAlternateProcess">
            <a:avLst/>
          </a:prstGeom>
          <a:solidFill>
            <a:schemeClr val="bg1">
              <a:alpha val="50000"/>
            </a:schemeClr>
          </a:solidFill>
          <a:ln w="222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?- g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(a), </a:t>
            </a:r>
            <a:r>
              <a:rPr lang="en-US" altLang="id-ID" sz="2000">
                <a:latin typeface="Arial" panose="020B0604020202020204" pitchFamily="34" charset="0"/>
              </a:rPr>
              <a:t>h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(a).</a:t>
            </a:r>
          </a:p>
        </p:txBody>
      </p:sp>
      <p:sp>
        <p:nvSpPr>
          <p:cNvPr id="35" name="AutoShape 9"/>
          <p:cNvSpPr>
            <a:spLocks noChangeArrowheads="1"/>
          </p:cNvSpPr>
          <p:nvPr/>
        </p:nvSpPr>
        <p:spPr bwMode="auto">
          <a:xfrm>
            <a:off x="4800600" y="4876800"/>
            <a:ext cx="1219200" cy="457200"/>
          </a:xfrm>
          <a:prstGeom prst="flowChartAlternateProcess">
            <a:avLst/>
          </a:prstGeom>
          <a:solidFill>
            <a:schemeClr val="bg1">
              <a:alpha val="50000"/>
            </a:schemeClr>
          </a:solidFill>
          <a:ln w="222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?- h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(a).</a:t>
            </a:r>
          </a:p>
        </p:txBody>
      </p:sp>
      <p:sp>
        <p:nvSpPr>
          <p:cNvPr id="36" name="Line 10"/>
          <p:cNvSpPr>
            <a:spLocks noChangeShapeType="1"/>
          </p:cNvSpPr>
          <p:nvPr/>
        </p:nvSpPr>
        <p:spPr bwMode="auto">
          <a:xfrm>
            <a:off x="6705600" y="2362200"/>
            <a:ext cx="0" cy="457200"/>
          </a:xfrm>
          <a:prstGeom prst="line">
            <a:avLst/>
          </a:prstGeom>
          <a:noFill/>
          <a:ln w="222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37" name="Line 11"/>
          <p:cNvSpPr>
            <a:spLocks noChangeShapeType="1"/>
          </p:cNvSpPr>
          <p:nvPr/>
        </p:nvSpPr>
        <p:spPr bwMode="auto">
          <a:xfrm flipH="1">
            <a:off x="6172200" y="3276600"/>
            <a:ext cx="381000" cy="609600"/>
          </a:xfrm>
          <a:prstGeom prst="line">
            <a:avLst/>
          </a:prstGeom>
          <a:noFill/>
          <a:ln w="222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45" name="Line 12"/>
          <p:cNvSpPr>
            <a:spLocks noChangeShapeType="1"/>
          </p:cNvSpPr>
          <p:nvPr/>
        </p:nvSpPr>
        <p:spPr bwMode="auto">
          <a:xfrm>
            <a:off x="5486400" y="4343400"/>
            <a:ext cx="0" cy="533400"/>
          </a:xfrm>
          <a:prstGeom prst="line">
            <a:avLst/>
          </a:prstGeom>
          <a:noFill/>
          <a:ln w="222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46" name="Text Box 13"/>
          <p:cNvSpPr txBox="1">
            <a:spLocks noChangeArrowheads="1"/>
          </p:cNvSpPr>
          <p:nvPr/>
        </p:nvSpPr>
        <p:spPr bwMode="auto">
          <a:xfrm>
            <a:off x="5638800" y="3371850"/>
            <a:ext cx="641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id-ID" sz="2000"/>
              <a:t>X=a</a:t>
            </a:r>
          </a:p>
        </p:txBody>
      </p:sp>
      <p:sp>
        <p:nvSpPr>
          <p:cNvPr id="47" name="AutoShape 14"/>
          <p:cNvSpPr>
            <a:spLocks noChangeArrowheads="1"/>
          </p:cNvSpPr>
          <p:nvPr/>
        </p:nvSpPr>
        <p:spPr bwMode="auto">
          <a:xfrm>
            <a:off x="6858000" y="3886200"/>
            <a:ext cx="1752600" cy="457200"/>
          </a:xfrm>
          <a:prstGeom prst="flowChartAlternateProcess">
            <a:avLst/>
          </a:prstGeom>
          <a:solidFill>
            <a:schemeClr val="bg1">
              <a:alpha val="50000"/>
            </a:schemeClr>
          </a:solidFill>
          <a:ln w="222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?- g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(b), </a:t>
            </a:r>
            <a:r>
              <a:rPr lang="en-US" altLang="id-ID" sz="2000">
                <a:latin typeface="Arial" panose="020B0604020202020204" pitchFamily="34" charset="0"/>
              </a:rPr>
              <a:t>h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(b).</a:t>
            </a:r>
          </a:p>
        </p:txBody>
      </p:sp>
      <p:sp>
        <p:nvSpPr>
          <p:cNvPr id="48" name="Line 15"/>
          <p:cNvSpPr>
            <a:spLocks noChangeShapeType="1"/>
          </p:cNvSpPr>
          <p:nvPr/>
        </p:nvSpPr>
        <p:spPr bwMode="auto">
          <a:xfrm>
            <a:off x="6858000" y="3276600"/>
            <a:ext cx="381000" cy="609600"/>
          </a:xfrm>
          <a:prstGeom prst="line">
            <a:avLst/>
          </a:prstGeom>
          <a:noFill/>
          <a:ln w="222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49" name="Text Box 16"/>
          <p:cNvSpPr txBox="1">
            <a:spLocks noChangeArrowheads="1"/>
          </p:cNvSpPr>
          <p:nvPr/>
        </p:nvSpPr>
        <p:spPr bwMode="auto">
          <a:xfrm>
            <a:off x="7086600" y="3413125"/>
            <a:ext cx="641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id-ID" sz="2000"/>
              <a:t>X=b</a:t>
            </a:r>
          </a:p>
        </p:txBody>
      </p:sp>
      <p:sp>
        <p:nvSpPr>
          <p:cNvPr id="50" name="Line 17"/>
          <p:cNvSpPr>
            <a:spLocks noChangeShapeType="1"/>
          </p:cNvSpPr>
          <p:nvPr/>
        </p:nvSpPr>
        <p:spPr bwMode="auto">
          <a:xfrm>
            <a:off x="7696200" y="4343400"/>
            <a:ext cx="0" cy="533400"/>
          </a:xfrm>
          <a:prstGeom prst="line">
            <a:avLst/>
          </a:prstGeom>
          <a:noFill/>
          <a:ln w="222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51" name="AutoShape 18"/>
          <p:cNvSpPr>
            <a:spLocks noChangeArrowheads="1"/>
          </p:cNvSpPr>
          <p:nvPr/>
        </p:nvSpPr>
        <p:spPr bwMode="auto">
          <a:xfrm>
            <a:off x="7086600" y="4876800"/>
            <a:ext cx="1219200" cy="457200"/>
          </a:xfrm>
          <a:prstGeom prst="flowChartAlternateProcess">
            <a:avLst/>
          </a:prstGeom>
          <a:solidFill>
            <a:schemeClr val="bg1">
              <a:alpha val="50000"/>
            </a:schemeClr>
          </a:solidFill>
          <a:ln w="222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?- h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(b).</a:t>
            </a:r>
          </a:p>
        </p:txBody>
      </p:sp>
      <p:sp>
        <p:nvSpPr>
          <p:cNvPr id="52" name="Line 19"/>
          <p:cNvSpPr>
            <a:spLocks noChangeShapeType="1"/>
          </p:cNvSpPr>
          <p:nvPr/>
        </p:nvSpPr>
        <p:spPr bwMode="auto">
          <a:xfrm>
            <a:off x="7696200" y="5334000"/>
            <a:ext cx="0" cy="533400"/>
          </a:xfrm>
          <a:prstGeom prst="line">
            <a:avLst/>
          </a:prstGeom>
          <a:noFill/>
          <a:ln w="222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53" name="AutoShape 20"/>
          <p:cNvSpPr>
            <a:spLocks noChangeArrowheads="1"/>
          </p:cNvSpPr>
          <p:nvPr/>
        </p:nvSpPr>
        <p:spPr bwMode="auto">
          <a:xfrm>
            <a:off x="7391400" y="5867400"/>
            <a:ext cx="609600" cy="457200"/>
          </a:xfrm>
          <a:prstGeom prst="flowChartAlternateProcess">
            <a:avLst/>
          </a:prstGeom>
          <a:solidFill>
            <a:schemeClr val="bg1">
              <a:alpha val="50000"/>
            </a:schemeClr>
          </a:solidFill>
          <a:ln w="222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endParaRPr lang="en-US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 Box 21"/>
          <p:cNvSpPr txBox="1">
            <a:spLocks noChangeArrowheads="1"/>
          </p:cNvSpPr>
          <p:nvPr/>
        </p:nvSpPr>
        <p:spPr bwMode="auto">
          <a:xfrm>
            <a:off x="5181600" y="5318125"/>
            <a:ext cx="4905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id-ID" sz="4000" b="1"/>
              <a:t>†</a:t>
            </a:r>
          </a:p>
        </p:txBody>
      </p:sp>
      <p:sp>
        <p:nvSpPr>
          <p:cNvPr id="55" name="Text Box 22"/>
          <p:cNvSpPr txBox="1">
            <a:spLocks noChangeArrowheads="1"/>
          </p:cNvSpPr>
          <p:nvPr/>
        </p:nvSpPr>
        <p:spPr bwMode="auto">
          <a:xfrm>
            <a:off x="5911850" y="2362200"/>
            <a:ext cx="641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id-ID" sz="2000"/>
              <a:t>Y=X</a:t>
            </a:r>
          </a:p>
        </p:txBody>
      </p:sp>
    </p:spTree>
    <p:extLst>
      <p:ext uri="{BB962C8B-B14F-4D97-AF65-F5344CB8AC3E}">
        <p14:creationId xmlns:p14="http://schemas.microsoft.com/office/powerpoint/2010/main" val="880505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Another </a:t>
            </a:r>
            <a:r>
              <a:rPr lang="en-US" altLang="id-ID" smtClean="0"/>
              <a:t>Example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838200" y="1819067"/>
            <a:ext cx="2734056" cy="2399365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(vincent,mia).</a:t>
            </a:r>
          </a:p>
          <a:p>
            <a:pPr>
              <a:buFontTx/>
              <a:buNone/>
            </a:pP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(marsellus,mia).</a:t>
            </a:r>
          </a:p>
          <a:p>
            <a:pPr>
              <a:buFontTx/>
              <a:buNone/>
            </a:pPr>
            <a:endParaRPr lang="en-US" altLang="id-ID" sz="2000"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id-ID" sz="2000"/>
              <a:t>jealous</a:t>
            </a:r>
            <a:r>
              <a:rPr lang="en-US" altLang="id-ID" sz="2000">
                <a:cs typeface="Arial" panose="020B0604020202020204" pitchFamily="34" charset="0"/>
              </a:rPr>
              <a:t>(A,B):- 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</a:t>
            </a: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(A,C), 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</a:t>
            </a:r>
            <a:r>
              <a:rPr lang="en-US" altLang="id-ID" sz="2000"/>
              <a:t>loves</a:t>
            </a:r>
            <a:r>
              <a:rPr lang="en-US" altLang="id-ID" sz="2000">
                <a:cs typeface="Arial" panose="020B0604020202020204" pitchFamily="34" charset="0"/>
              </a:rPr>
              <a:t>(B,C).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4282621"/>
            <a:ext cx="2734056" cy="2172635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….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X=marsellus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Y=vincent;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X=marsellus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Y=marsellus</a:t>
            </a:r>
          </a:p>
          <a:p>
            <a:pPr>
              <a:buNone/>
            </a:pPr>
            <a:r>
              <a:rPr lang="id-ID" altLang="id-ID" sz="2000" smtClean="0">
                <a:cs typeface="Arial" panose="020B0604020202020204" pitchFamily="34" charset="0"/>
              </a:rPr>
              <a:t>no</a:t>
            </a:r>
            <a:endParaRPr lang="en-US" altLang="id-ID" sz="2000">
              <a:cs typeface="Arial" panose="020B0604020202020204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886200" y="1819067"/>
            <a:ext cx="4876800" cy="4636190"/>
          </a:xfrm>
          <a:prstGeom prst="rect">
            <a:avLst/>
          </a:prstGeom>
          <a:solidFill>
            <a:srgbClr val="CCFFFF">
              <a:alpha val="50000"/>
            </a:srgbClr>
          </a:solidFill>
          <a:ln w="190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                      </a:t>
            </a:r>
            <a:endParaRPr lang="en-US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FontTx/>
              <a:buNone/>
            </a:pPr>
            <a:endParaRPr lang="en-US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5715000" y="1905000"/>
            <a:ext cx="1828800" cy="457200"/>
          </a:xfrm>
          <a:prstGeom prst="flowChartAlternateProcess">
            <a:avLst/>
          </a:prstGeom>
          <a:solidFill>
            <a:schemeClr val="bg1">
              <a:alpha val="50000"/>
            </a:schemeClr>
          </a:solidFill>
          <a:ln w="222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?- jealous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(X,Y).</a:t>
            </a:r>
            <a:endParaRPr lang="en-US" altLang="id-ID"/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5181600" y="2819400"/>
            <a:ext cx="2971800" cy="457200"/>
          </a:xfrm>
          <a:prstGeom prst="flowChartAlternateProcess">
            <a:avLst/>
          </a:prstGeom>
          <a:solidFill>
            <a:schemeClr val="bg1">
              <a:alpha val="50000"/>
            </a:schemeClr>
          </a:solidFill>
          <a:ln w="222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?- loves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(A,C), </a:t>
            </a:r>
            <a:r>
              <a:rPr lang="en-US" altLang="id-ID" sz="2000">
                <a:latin typeface="Arial" panose="020B0604020202020204" pitchFamily="34" charset="0"/>
              </a:rPr>
              <a:t>loves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(B,C).</a:t>
            </a:r>
          </a:p>
        </p:txBody>
      </p:sp>
      <p:sp>
        <p:nvSpPr>
          <p:cNvPr id="31" name="AutoShape 8"/>
          <p:cNvSpPr>
            <a:spLocks noChangeArrowheads="1"/>
          </p:cNvSpPr>
          <p:nvPr/>
        </p:nvSpPr>
        <p:spPr bwMode="auto">
          <a:xfrm>
            <a:off x="4343400" y="4114800"/>
            <a:ext cx="1905000" cy="457200"/>
          </a:xfrm>
          <a:prstGeom prst="flowChartAlternateProcess">
            <a:avLst/>
          </a:prstGeom>
          <a:solidFill>
            <a:schemeClr val="bg1">
              <a:alpha val="50000"/>
            </a:schemeClr>
          </a:solidFill>
          <a:ln w="222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?- loves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(B,mia).</a:t>
            </a:r>
          </a:p>
        </p:txBody>
      </p:sp>
      <p:sp>
        <p:nvSpPr>
          <p:cNvPr id="32" name="Line 9"/>
          <p:cNvSpPr>
            <a:spLocks noChangeShapeType="1"/>
          </p:cNvSpPr>
          <p:nvPr/>
        </p:nvSpPr>
        <p:spPr bwMode="auto">
          <a:xfrm>
            <a:off x="6705600" y="2362200"/>
            <a:ext cx="0" cy="457200"/>
          </a:xfrm>
          <a:prstGeom prst="line">
            <a:avLst/>
          </a:prstGeom>
          <a:noFill/>
          <a:ln w="222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33" name="Line 10"/>
          <p:cNvSpPr>
            <a:spLocks noChangeShapeType="1"/>
          </p:cNvSpPr>
          <p:nvPr/>
        </p:nvSpPr>
        <p:spPr bwMode="auto">
          <a:xfrm flipH="1">
            <a:off x="5562600" y="3276600"/>
            <a:ext cx="990600" cy="838200"/>
          </a:xfrm>
          <a:prstGeom prst="line">
            <a:avLst/>
          </a:prstGeom>
          <a:noFill/>
          <a:ln w="222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34" name="Line 11"/>
          <p:cNvSpPr>
            <a:spLocks noChangeShapeType="1"/>
          </p:cNvSpPr>
          <p:nvPr/>
        </p:nvSpPr>
        <p:spPr bwMode="auto">
          <a:xfrm flipH="1">
            <a:off x="4419600" y="4572000"/>
            <a:ext cx="838200" cy="762000"/>
          </a:xfrm>
          <a:prstGeom prst="line">
            <a:avLst/>
          </a:prstGeom>
          <a:noFill/>
          <a:ln w="222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35" name="Text Box 12"/>
          <p:cNvSpPr txBox="1">
            <a:spLocks noChangeArrowheads="1"/>
          </p:cNvSpPr>
          <p:nvPr/>
        </p:nvSpPr>
        <p:spPr bwMode="auto">
          <a:xfrm>
            <a:off x="4572000" y="3375025"/>
            <a:ext cx="1427163" cy="69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id-ID" sz="1800"/>
              <a:t>A=vincent</a:t>
            </a:r>
          </a:p>
          <a:p>
            <a:pPr>
              <a:buFontTx/>
              <a:buNone/>
            </a:pPr>
            <a:r>
              <a:rPr lang="en-US" altLang="id-ID" sz="1800"/>
              <a:t>C=mia</a:t>
            </a:r>
          </a:p>
        </p:txBody>
      </p:sp>
      <p:sp>
        <p:nvSpPr>
          <p:cNvPr id="36" name="Line 13"/>
          <p:cNvSpPr>
            <a:spLocks noChangeShapeType="1"/>
          </p:cNvSpPr>
          <p:nvPr/>
        </p:nvSpPr>
        <p:spPr bwMode="auto">
          <a:xfrm>
            <a:off x="6553200" y="3276600"/>
            <a:ext cx="685800" cy="838200"/>
          </a:xfrm>
          <a:prstGeom prst="line">
            <a:avLst/>
          </a:prstGeom>
          <a:noFill/>
          <a:ln w="222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37" name="Line 14"/>
          <p:cNvSpPr>
            <a:spLocks noChangeShapeType="1"/>
          </p:cNvSpPr>
          <p:nvPr/>
        </p:nvSpPr>
        <p:spPr bwMode="auto">
          <a:xfrm>
            <a:off x="7924800" y="4572000"/>
            <a:ext cx="381000" cy="1082040"/>
          </a:xfrm>
          <a:prstGeom prst="line">
            <a:avLst/>
          </a:prstGeom>
          <a:noFill/>
          <a:ln w="222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38" name="AutoShape 15"/>
          <p:cNvSpPr>
            <a:spLocks noChangeArrowheads="1"/>
          </p:cNvSpPr>
          <p:nvPr/>
        </p:nvSpPr>
        <p:spPr bwMode="auto">
          <a:xfrm>
            <a:off x="6705600" y="5334000"/>
            <a:ext cx="609600" cy="457200"/>
          </a:xfrm>
          <a:prstGeom prst="flowChartAlternateProcess">
            <a:avLst/>
          </a:prstGeom>
          <a:solidFill>
            <a:schemeClr val="bg1">
              <a:alpha val="50000"/>
            </a:schemeClr>
          </a:solidFill>
          <a:ln w="222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endParaRPr lang="en-US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AutoShape 16"/>
          <p:cNvSpPr>
            <a:spLocks noChangeArrowheads="1"/>
          </p:cNvSpPr>
          <p:nvPr/>
        </p:nvSpPr>
        <p:spPr bwMode="auto">
          <a:xfrm>
            <a:off x="4038600" y="5334000"/>
            <a:ext cx="609600" cy="457200"/>
          </a:xfrm>
          <a:prstGeom prst="flowChartAlternateProcess">
            <a:avLst/>
          </a:prstGeom>
          <a:solidFill>
            <a:schemeClr val="bg1">
              <a:alpha val="50000"/>
            </a:schemeClr>
          </a:solidFill>
          <a:ln w="222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endParaRPr lang="en-US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AutoShape 17"/>
          <p:cNvSpPr>
            <a:spLocks noChangeArrowheads="1"/>
          </p:cNvSpPr>
          <p:nvPr/>
        </p:nvSpPr>
        <p:spPr bwMode="auto">
          <a:xfrm>
            <a:off x="5486400" y="5730240"/>
            <a:ext cx="609600" cy="457200"/>
          </a:xfrm>
          <a:prstGeom prst="flowChartAlternateProcess">
            <a:avLst/>
          </a:prstGeom>
          <a:solidFill>
            <a:schemeClr val="bg1">
              <a:alpha val="50000"/>
            </a:schemeClr>
          </a:solidFill>
          <a:ln w="222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endParaRPr lang="en-US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AutoShape 18"/>
          <p:cNvSpPr>
            <a:spLocks noChangeArrowheads="1"/>
          </p:cNvSpPr>
          <p:nvPr/>
        </p:nvSpPr>
        <p:spPr bwMode="auto">
          <a:xfrm>
            <a:off x="8001000" y="5654040"/>
            <a:ext cx="609600" cy="457200"/>
          </a:xfrm>
          <a:prstGeom prst="flowChartAlternateProcess">
            <a:avLst/>
          </a:prstGeom>
          <a:solidFill>
            <a:schemeClr val="bg1">
              <a:alpha val="50000"/>
            </a:schemeClr>
          </a:solidFill>
          <a:ln w="222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endParaRPr lang="en-US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Line 19"/>
          <p:cNvSpPr>
            <a:spLocks noChangeShapeType="1"/>
          </p:cNvSpPr>
          <p:nvPr/>
        </p:nvSpPr>
        <p:spPr bwMode="auto">
          <a:xfrm flipH="1">
            <a:off x="7010400" y="4572000"/>
            <a:ext cx="762000" cy="762000"/>
          </a:xfrm>
          <a:prstGeom prst="line">
            <a:avLst/>
          </a:prstGeom>
          <a:noFill/>
          <a:ln w="222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63" name="Line 20"/>
          <p:cNvSpPr>
            <a:spLocks noChangeShapeType="1"/>
          </p:cNvSpPr>
          <p:nvPr/>
        </p:nvSpPr>
        <p:spPr bwMode="auto">
          <a:xfrm>
            <a:off x="5334000" y="4572000"/>
            <a:ext cx="457200" cy="1157288"/>
          </a:xfrm>
          <a:prstGeom prst="line">
            <a:avLst/>
          </a:prstGeom>
          <a:noFill/>
          <a:ln w="222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64" name="AutoShape 21"/>
          <p:cNvSpPr>
            <a:spLocks noChangeArrowheads="1"/>
          </p:cNvSpPr>
          <p:nvPr/>
        </p:nvSpPr>
        <p:spPr bwMode="auto">
          <a:xfrm>
            <a:off x="6781800" y="4114800"/>
            <a:ext cx="1905000" cy="457200"/>
          </a:xfrm>
          <a:prstGeom prst="flowChartAlternateProcess">
            <a:avLst/>
          </a:prstGeom>
          <a:solidFill>
            <a:schemeClr val="bg1">
              <a:alpha val="50000"/>
            </a:schemeClr>
          </a:solidFill>
          <a:ln w="222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?- loves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(B,mia).</a:t>
            </a:r>
          </a:p>
        </p:txBody>
      </p:sp>
      <p:sp>
        <p:nvSpPr>
          <p:cNvPr id="65" name="Text Box 22"/>
          <p:cNvSpPr txBox="1">
            <a:spLocks noChangeArrowheads="1"/>
          </p:cNvSpPr>
          <p:nvPr/>
        </p:nvSpPr>
        <p:spPr bwMode="auto">
          <a:xfrm>
            <a:off x="7086600" y="3352800"/>
            <a:ext cx="1703388" cy="69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id-ID" sz="1800"/>
              <a:t>A=marsellus</a:t>
            </a:r>
          </a:p>
          <a:p>
            <a:pPr>
              <a:buFontTx/>
              <a:buNone/>
            </a:pPr>
            <a:r>
              <a:rPr lang="en-US" altLang="id-ID" sz="1800"/>
              <a:t>C=mia</a:t>
            </a:r>
          </a:p>
        </p:txBody>
      </p:sp>
      <p:sp>
        <p:nvSpPr>
          <p:cNvPr id="66" name="Text Box 23"/>
          <p:cNvSpPr txBox="1">
            <a:spLocks noChangeArrowheads="1"/>
          </p:cNvSpPr>
          <p:nvPr/>
        </p:nvSpPr>
        <p:spPr bwMode="auto">
          <a:xfrm>
            <a:off x="3810000" y="5791200"/>
            <a:ext cx="14271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id-ID" sz="1800"/>
              <a:t>B=vincent</a:t>
            </a:r>
          </a:p>
        </p:txBody>
      </p:sp>
      <p:sp>
        <p:nvSpPr>
          <p:cNvPr id="67" name="Text Box 24"/>
          <p:cNvSpPr txBox="1">
            <a:spLocks noChangeArrowheads="1"/>
          </p:cNvSpPr>
          <p:nvPr/>
        </p:nvSpPr>
        <p:spPr bwMode="auto">
          <a:xfrm>
            <a:off x="6345238" y="5729288"/>
            <a:ext cx="14271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id-ID" sz="1800"/>
              <a:t>B=vincent</a:t>
            </a:r>
          </a:p>
        </p:txBody>
      </p:sp>
      <p:sp>
        <p:nvSpPr>
          <p:cNvPr id="68" name="Text Box 25"/>
          <p:cNvSpPr txBox="1">
            <a:spLocks noChangeArrowheads="1"/>
          </p:cNvSpPr>
          <p:nvPr/>
        </p:nvSpPr>
        <p:spPr bwMode="auto">
          <a:xfrm>
            <a:off x="4800600" y="6125528"/>
            <a:ext cx="1752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id-ID" sz="1800"/>
              <a:t>B=marsellus</a:t>
            </a:r>
          </a:p>
        </p:txBody>
      </p:sp>
      <p:sp>
        <p:nvSpPr>
          <p:cNvPr id="69" name="Text Box 26"/>
          <p:cNvSpPr txBox="1">
            <a:spLocks noChangeArrowheads="1"/>
          </p:cNvSpPr>
          <p:nvPr/>
        </p:nvSpPr>
        <p:spPr bwMode="auto">
          <a:xfrm>
            <a:off x="7086600" y="6111240"/>
            <a:ext cx="175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id-ID" sz="1800"/>
              <a:t>B=marsellus</a:t>
            </a:r>
          </a:p>
        </p:txBody>
      </p:sp>
      <p:sp>
        <p:nvSpPr>
          <p:cNvPr id="70" name="Text Box 27"/>
          <p:cNvSpPr txBox="1">
            <a:spLocks noChangeArrowheads="1"/>
          </p:cNvSpPr>
          <p:nvPr/>
        </p:nvSpPr>
        <p:spPr bwMode="auto">
          <a:xfrm>
            <a:off x="6019800" y="2362200"/>
            <a:ext cx="60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id-ID" sz="1800"/>
              <a:t>X=A</a:t>
            </a:r>
          </a:p>
        </p:txBody>
      </p:sp>
      <p:sp>
        <p:nvSpPr>
          <p:cNvPr id="71" name="Text Box 28"/>
          <p:cNvSpPr txBox="1">
            <a:spLocks noChangeArrowheads="1"/>
          </p:cNvSpPr>
          <p:nvPr/>
        </p:nvSpPr>
        <p:spPr bwMode="auto">
          <a:xfrm>
            <a:off x="6705600" y="2362200"/>
            <a:ext cx="60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id-ID" sz="1800"/>
              <a:t>Y=B</a:t>
            </a:r>
          </a:p>
        </p:txBody>
      </p:sp>
    </p:spTree>
    <p:extLst>
      <p:ext uri="{BB962C8B-B14F-4D97-AF65-F5344CB8AC3E}">
        <p14:creationId xmlns:p14="http://schemas.microsoft.com/office/powerpoint/2010/main" val="3163164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7618" y="2729132"/>
            <a:ext cx="7343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b="1" smtClean="0"/>
              <a:t>IF331</a:t>
            </a:r>
            <a:r>
              <a:rPr lang="en-ID" sz="3600" b="1" smtClean="0"/>
              <a:t> </a:t>
            </a:r>
            <a:r>
              <a:rPr lang="en-ID" sz="3600" b="1"/>
              <a:t>– </a:t>
            </a:r>
            <a:r>
              <a:rPr lang="id-ID" sz="3600" b="1" smtClean="0"/>
              <a:t>PEMROGRAMAN DEKLARATIF</a:t>
            </a:r>
            <a:endParaRPr lang="en-ID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67617" y="3375463"/>
            <a:ext cx="3522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/>
              <a:t>Pertemuan </a:t>
            </a:r>
            <a:r>
              <a:rPr lang="id-ID" sz="2400" b="1" smtClean="0"/>
              <a:t>03</a:t>
            </a:r>
            <a:r>
              <a:rPr lang="en-ID" sz="2400" b="1" smtClean="0"/>
              <a:t> – </a:t>
            </a:r>
            <a:r>
              <a:rPr lang="id-ID" sz="2400" b="1" smtClean="0"/>
              <a:t>Recursion</a:t>
            </a:r>
            <a:endParaRPr lang="en-ID" sz="2400" b="1" dirty="0"/>
          </a:p>
        </p:txBody>
      </p:sp>
    </p:spTree>
    <p:extLst>
      <p:ext uri="{BB962C8B-B14F-4D97-AF65-F5344CB8AC3E}">
        <p14:creationId xmlns:p14="http://schemas.microsoft.com/office/powerpoint/2010/main" val="9338247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Outline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Introduce recursive definitions in Prolog</a:t>
            </a:r>
            <a:endParaRPr lang="id-ID" smtClean="0"/>
          </a:p>
          <a:p>
            <a:endParaRPr lang="id-ID" smtClean="0"/>
          </a:p>
          <a:p>
            <a:r>
              <a:rPr lang="en-US" altLang="id-ID"/>
              <a:t>Four examples</a:t>
            </a:r>
            <a:endParaRPr lang="id-ID" smtClean="0"/>
          </a:p>
          <a:p>
            <a:endParaRPr lang="id-ID" smtClean="0"/>
          </a:p>
          <a:p>
            <a:r>
              <a:rPr lang="en-US" altLang="id-ID"/>
              <a:t>Show that there can be mismatches between the declarative and procedural meaning of a Prolog program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587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Recursive Definitions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id-ID"/>
              <a:t>Prolog predicates can be defined recursively</a:t>
            </a:r>
          </a:p>
          <a:p>
            <a:r>
              <a:rPr lang="en-US" altLang="id-ID"/>
              <a:t>A predicate is recursively defined if one or more rules in its definition refers to itself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66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Example 1: Eating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286000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sz="2000"/>
              <a:t>isDigesting</a:t>
            </a:r>
            <a:r>
              <a:rPr lang="en-US" altLang="id-ID" sz="2000">
                <a:cs typeface="Arial" panose="020B0604020202020204" pitchFamily="34" charset="0"/>
              </a:rPr>
              <a:t>(X,Y):- justAte(X,Y).</a:t>
            </a:r>
          </a:p>
          <a:p>
            <a:pPr>
              <a:buFontTx/>
              <a:buNone/>
            </a:pPr>
            <a:r>
              <a:rPr lang="en-US" altLang="id-ID" sz="2000"/>
              <a:t>isDigesting</a:t>
            </a:r>
            <a:r>
              <a:rPr lang="en-US" altLang="id-ID" sz="2000">
                <a:cs typeface="Arial" panose="020B0604020202020204" pitchFamily="34" charset="0"/>
              </a:rPr>
              <a:t>(X,Y):- justAte(X,Z), </a:t>
            </a:r>
            <a:r>
              <a:rPr lang="en-US" altLang="id-ID" sz="2000"/>
              <a:t>isDigesting</a:t>
            </a:r>
            <a:r>
              <a:rPr lang="en-US" altLang="id-ID" sz="2000">
                <a:cs typeface="Arial" panose="020B0604020202020204" pitchFamily="34" charset="0"/>
              </a:rPr>
              <a:t>(Z,Y).</a:t>
            </a:r>
          </a:p>
          <a:p>
            <a:pPr>
              <a:buFontTx/>
              <a:buNone/>
            </a:pPr>
            <a:endParaRPr lang="en-US" altLang="id-ID" sz="2000"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justAte(mosquito,blood(john)).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justAte(frog,mosquito).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justAte(stork,frog).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4169256"/>
            <a:ext cx="10515600" cy="2286000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id-ID" sz="2000"/>
              <a:t>?-</a:t>
            </a:r>
          </a:p>
        </p:txBody>
      </p:sp>
    </p:spTree>
    <p:extLst>
      <p:ext uri="{BB962C8B-B14F-4D97-AF65-F5344CB8AC3E}">
        <p14:creationId xmlns:p14="http://schemas.microsoft.com/office/powerpoint/2010/main" val="1232778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Picture of </a:t>
            </a:r>
            <a:r>
              <a:rPr lang="id-ID" altLang="id-ID" smtClean="0"/>
              <a:t>T</a:t>
            </a:r>
            <a:r>
              <a:rPr lang="en-US" altLang="id-ID" smtClean="0"/>
              <a:t>he </a:t>
            </a:r>
            <a:r>
              <a:rPr lang="id-ID" altLang="id-ID" smtClean="0"/>
              <a:t>S</a:t>
            </a:r>
            <a:r>
              <a:rPr lang="en-US" altLang="id-ID" smtClean="0"/>
              <a:t>ituation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13" name="Line 1027"/>
          <p:cNvSpPr>
            <a:spLocks noChangeShapeType="1"/>
          </p:cNvSpPr>
          <p:nvPr/>
        </p:nvSpPr>
        <p:spPr bwMode="auto">
          <a:xfrm flipV="1">
            <a:off x="2286000" y="2667000"/>
            <a:ext cx="2286000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14" name="Text Box 1028"/>
          <p:cNvSpPr txBox="1">
            <a:spLocks noChangeArrowheads="1"/>
          </p:cNvSpPr>
          <p:nvPr/>
        </p:nvSpPr>
        <p:spPr bwMode="auto">
          <a:xfrm>
            <a:off x="1797050" y="2638425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id-ID"/>
              <a:t>X</a:t>
            </a:r>
          </a:p>
        </p:txBody>
      </p:sp>
      <p:sp>
        <p:nvSpPr>
          <p:cNvPr id="15" name="Text Box 1029"/>
          <p:cNvSpPr txBox="1">
            <a:spLocks noChangeArrowheads="1"/>
          </p:cNvSpPr>
          <p:nvPr/>
        </p:nvSpPr>
        <p:spPr bwMode="auto">
          <a:xfrm>
            <a:off x="4432300" y="2667000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id-ID"/>
              <a:t>Y</a:t>
            </a:r>
          </a:p>
        </p:txBody>
      </p:sp>
      <p:sp>
        <p:nvSpPr>
          <p:cNvPr id="16" name="Text Box 1030"/>
          <p:cNvSpPr txBox="1">
            <a:spLocks noChangeArrowheads="1"/>
          </p:cNvSpPr>
          <p:nvPr/>
        </p:nvSpPr>
        <p:spPr bwMode="auto">
          <a:xfrm>
            <a:off x="2489200" y="2057400"/>
            <a:ext cx="147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id-ID"/>
              <a:t>justAte</a:t>
            </a:r>
          </a:p>
        </p:txBody>
      </p:sp>
      <p:sp>
        <p:nvSpPr>
          <p:cNvPr id="17" name="Text Box 1031"/>
          <p:cNvSpPr txBox="1">
            <a:spLocks noChangeArrowheads="1"/>
          </p:cNvSpPr>
          <p:nvPr/>
        </p:nvSpPr>
        <p:spPr bwMode="auto">
          <a:xfrm>
            <a:off x="2286000" y="3276600"/>
            <a:ext cx="2209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id-ID"/>
              <a:t>isDigesting</a:t>
            </a:r>
          </a:p>
        </p:txBody>
      </p:sp>
      <p:sp>
        <p:nvSpPr>
          <p:cNvPr id="18" name="Line 1032"/>
          <p:cNvSpPr>
            <a:spLocks noChangeShapeType="1"/>
          </p:cNvSpPr>
          <p:nvPr/>
        </p:nvSpPr>
        <p:spPr bwMode="auto">
          <a:xfrm flipV="1">
            <a:off x="2286000" y="3200400"/>
            <a:ext cx="2286000" cy="0"/>
          </a:xfrm>
          <a:prstGeom prst="line">
            <a:avLst/>
          </a:prstGeom>
          <a:noFill/>
          <a:ln w="25400">
            <a:solidFill>
              <a:schemeClr val="folHlink"/>
            </a:solidFill>
            <a:prstDash val="sysDot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19" name="Line 1033"/>
          <p:cNvSpPr>
            <a:spLocks noChangeShapeType="1"/>
          </p:cNvSpPr>
          <p:nvPr/>
        </p:nvSpPr>
        <p:spPr bwMode="auto">
          <a:xfrm flipV="1">
            <a:off x="2317750" y="5334000"/>
            <a:ext cx="1949450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20" name="Text Box 1034"/>
          <p:cNvSpPr txBox="1">
            <a:spLocks noChangeArrowheads="1"/>
          </p:cNvSpPr>
          <p:nvPr/>
        </p:nvSpPr>
        <p:spPr bwMode="auto">
          <a:xfrm>
            <a:off x="1828800" y="5305425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id-ID"/>
              <a:t>X</a:t>
            </a:r>
          </a:p>
        </p:txBody>
      </p:sp>
      <p:sp>
        <p:nvSpPr>
          <p:cNvPr id="21" name="Text Box 1035"/>
          <p:cNvSpPr txBox="1">
            <a:spLocks noChangeArrowheads="1"/>
          </p:cNvSpPr>
          <p:nvPr/>
        </p:nvSpPr>
        <p:spPr bwMode="auto">
          <a:xfrm>
            <a:off x="4279900" y="5334000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id-ID"/>
              <a:t>Z</a:t>
            </a:r>
          </a:p>
        </p:txBody>
      </p:sp>
      <p:sp>
        <p:nvSpPr>
          <p:cNvPr id="22" name="Text Box 1036"/>
          <p:cNvSpPr txBox="1">
            <a:spLocks noChangeArrowheads="1"/>
          </p:cNvSpPr>
          <p:nvPr/>
        </p:nvSpPr>
        <p:spPr bwMode="auto">
          <a:xfrm>
            <a:off x="2241550" y="4724400"/>
            <a:ext cx="147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id-ID"/>
              <a:t>justAte</a:t>
            </a:r>
          </a:p>
        </p:txBody>
      </p:sp>
      <p:sp>
        <p:nvSpPr>
          <p:cNvPr id="23" name="Text Box 1037"/>
          <p:cNvSpPr txBox="1">
            <a:spLocks noChangeArrowheads="1"/>
          </p:cNvSpPr>
          <p:nvPr/>
        </p:nvSpPr>
        <p:spPr bwMode="auto">
          <a:xfrm>
            <a:off x="3505200" y="5943600"/>
            <a:ext cx="2209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id-ID"/>
              <a:t>isDigesting</a:t>
            </a:r>
          </a:p>
        </p:txBody>
      </p:sp>
      <p:sp>
        <p:nvSpPr>
          <p:cNvPr id="24" name="Line 1038"/>
          <p:cNvSpPr>
            <a:spLocks noChangeShapeType="1"/>
          </p:cNvSpPr>
          <p:nvPr/>
        </p:nvSpPr>
        <p:spPr bwMode="auto">
          <a:xfrm flipV="1">
            <a:off x="2317750" y="5791200"/>
            <a:ext cx="4768850" cy="0"/>
          </a:xfrm>
          <a:prstGeom prst="line">
            <a:avLst/>
          </a:prstGeom>
          <a:noFill/>
          <a:ln w="25400">
            <a:solidFill>
              <a:schemeClr val="folHlink"/>
            </a:solidFill>
            <a:prstDash val="sysDot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25" name="Text Box 1039"/>
          <p:cNvSpPr txBox="1">
            <a:spLocks noChangeArrowheads="1"/>
          </p:cNvSpPr>
          <p:nvPr/>
        </p:nvSpPr>
        <p:spPr bwMode="auto">
          <a:xfrm>
            <a:off x="7099300" y="5334000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id-ID"/>
              <a:t>Y</a:t>
            </a:r>
          </a:p>
        </p:txBody>
      </p:sp>
      <p:sp>
        <p:nvSpPr>
          <p:cNvPr id="26" name="Line 1040"/>
          <p:cNvSpPr>
            <a:spLocks noChangeShapeType="1"/>
          </p:cNvSpPr>
          <p:nvPr/>
        </p:nvSpPr>
        <p:spPr bwMode="auto">
          <a:xfrm flipV="1">
            <a:off x="4648200" y="5334000"/>
            <a:ext cx="2438400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27" name="Text Box 1041"/>
          <p:cNvSpPr txBox="1">
            <a:spLocks noChangeArrowheads="1"/>
          </p:cNvSpPr>
          <p:nvPr/>
        </p:nvSpPr>
        <p:spPr bwMode="auto">
          <a:xfrm>
            <a:off x="4800600" y="4724400"/>
            <a:ext cx="2209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id-ID"/>
              <a:t>isDigesting</a:t>
            </a:r>
          </a:p>
        </p:txBody>
      </p:sp>
    </p:spTree>
    <p:extLst>
      <p:ext uri="{BB962C8B-B14F-4D97-AF65-F5344CB8AC3E}">
        <p14:creationId xmlns:p14="http://schemas.microsoft.com/office/powerpoint/2010/main" val="32963998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Example 1: Eating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286000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sz="2000"/>
              <a:t>isDigesting</a:t>
            </a:r>
            <a:r>
              <a:rPr lang="en-US" altLang="id-ID" sz="2000">
                <a:cs typeface="Arial" panose="020B0604020202020204" pitchFamily="34" charset="0"/>
              </a:rPr>
              <a:t>(X,Y):- justAte(X,Y).</a:t>
            </a:r>
          </a:p>
          <a:p>
            <a:pPr>
              <a:buFontTx/>
              <a:buNone/>
            </a:pPr>
            <a:r>
              <a:rPr lang="en-US" altLang="id-ID" sz="2000"/>
              <a:t>isDigesting</a:t>
            </a:r>
            <a:r>
              <a:rPr lang="en-US" altLang="id-ID" sz="2000">
                <a:cs typeface="Arial" panose="020B0604020202020204" pitchFamily="34" charset="0"/>
              </a:rPr>
              <a:t>(X,Y):- justAte(X,Z), </a:t>
            </a:r>
            <a:r>
              <a:rPr lang="en-US" altLang="id-ID" sz="2000"/>
              <a:t>isDigesting</a:t>
            </a:r>
            <a:r>
              <a:rPr lang="en-US" altLang="id-ID" sz="2000">
                <a:cs typeface="Arial" panose="020B0604020202020204" pitchFamily="34" charset="0"/>
              </a:rPr>
              <a:t>(Z,Y).</a:t>
            </a:r>
          </a:p>
          <a:p>
            <a:pPr>
              <a:buFontTx/>
              <a:buNone/>
            </a:pPr>
            <a:endParaRPr lang="en-US" altLang="id-ID" sz="2000"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justAte(mosquito,blood(john)).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justAte(frog,mosquito).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justAte(stork,frog).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4169256"/>
            <a:ext cx="10515600" cy="2286000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isDigesting</a:t>
            </a:r>
            <a:r>
              <a:rPr lang="en-US" altLang="id-ID" sz="2000">
                <a:cs typeface="Arial" panose="020B0604020202020204" pitchFamily="34" charset="0"/>
              </a:rPr>
              <a:t>(stork,mosquito). </a:t>
            </a:r>
          </a:p>
        </p:txBody>
      </p:sp>
    </p:spTree>
    <p:extLst>
      <p:ext uri="{BB962C8B-B14F-4D97-AF65-F5344CB8AC3E}">
        <p14:creationId xmlns:p14="http://schemas.microsoft.com/office/powerpoint/2010/main" val="26199976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Example 2: Decendant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38200" y="1819066"/>
            <a:ext cx="10515600" cy="2917525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child(bridget,caroline).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child(caroline,donna).</a:t>
            </a:r>
          </a:p>
          <a:p>
            <a:pPr>
              <a:buFontTx/>
              <a:buNone/>
            </a:pPr>
            <a:endParaRPr lang="en-US" altLang="id-ID" sz="2000"/>
          </a:p>
          <a:p>
            <a:pPr>
              <a:buFontTx/>
              <a:buNone/>
            </a:pPr>
            <a:r>
              <a:rPr lang="en-US" altLang="id-ID" sz="2000"/>
              <a:t>descend</a:t>
            </a:r>
            <a:r>
              <a:rPr lang="en-US" altLang="id-ID" sz="2000">
                <a:cs typeface="Arial" panose="020B0604020202020204" pitchFamily="34" charset="0"/>
              </a:rPr>
              <a:t>(X,Y):- child(X,Y).</a:t>
            </a:r>
          </a:p>
          <a:p>
            <a:pPr>
              <a:buFontTx/>
              <a:buNone/>
            </a:pPr>
            <a:r>
              <a:rPr lang="en-US" altLang="id-ID" sz="2000"/>
              <a:t>descend</a:t>
            </a:r>
            <a:r>
              <a:rPr lang="en-US" altLang="id-ID" sz="2000">
                <a:cs typeface="Arial" panose="020B0604020202020204" pitchFamily="34" charset="0"/>
              </a:rPr>
              <a:t>(X,Y):- child(X,Z), </a:t>
            </a:r>
            <a:r>
              <a:rPr lang="en-US" altLang="id-ID" sz="2000"/>
              <a:t>child</a:t>
            </a:r>
            <a:r>
              <a:rPr lang="en-US" altLang="id-ID" sz="2000">
                <a:cs typeface="Arial" panose="020B0604020202020204" pitchFamily="34" charset="0"/>
              </a:rPr>
              <a:t>(Z,Y).</a:t>
            </a:r>
          </a:p>
        </p:txBody>
      </p:sp>
    </p:spTree>
    <p:extLst>
      <p:ext uri="{BB962C8B-B14F-4D97-AF65-F5344CB8AC3E}">
        <p14:creationId xmlns:p14="http://schemas.microsoft.com/office/powerpoint/2010/main" val="1733878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Example 2: Decendant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6"/>
            <a:ext cx="10515600" cy="2917525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child(anna,bridget).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child(bridget,caroline).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child(caroline,donna).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child(donna,emily).</a:t>
            </a:r>
          </a:p>
          <a:p>
            <a:pPr>
              <a:buFontTx/>
              <a:buNone/>
            </a:pPr>
            <a:endParaRPr lang="en-US" altLang="id-ID" sz="2000"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id-ID" sz="2000" smtClean="0"/>
              <a:t>descend</a:t>
            </a:r>
            <a:r>
              <a:rPr lang="en-US" altLang="id-ID" sz="2000" smtClean="0">
                <a:cs typeface="Arial" panose="020B0604020202020204" pitchFamily="34" charset="0"/>
              </a:rPr>
              <a:t>(X,Y</a:t>
            </a:r>
            <a:r>
              <a:rPr lang="en-US" altLang="id-ID" sz="2000">
                <a:cs typeface="Arial" panose="020B0604020202020204" pitchFamily="34" charset="0"/>
              </a:rPr>
              <a:t>):- child(X,Y).</a:t>
            </a:r>
          </a:p>
          <a:p>
            <a:pPr>
              <a:buFontTx/>
              <a:buNone/>
            </a:pPr>
            <a:r>
              <a:rPr lang="en-US" altLang="id-ID" sz="2000"/>
              <a:t>descend</a:t>
            </a:r>
            <a:r>
              <a:rPr lang="en-US" altLang="id-ID" sz="2000">
                <a:cs typeface="Arial" panose="020B0604020202020204" pitchFamily="34" charset="0"/>
              </a:rPr>
              <a:t>(X,Y):- child(X,Z), </a:t>
            </a:r>
            <a:r>
              <a:rPr lang="en-US" altLang="id-ID" sz="2000"/>
              <a:t>child</a:t>
            </a:r>
            <a:r>
              <a:rPr lang="en-US" altLang="id-ID" sz="2000">
                <a:cs typeface="Arial" panose="020B0604020202020204" pitchFamily="34" charset="0"/>
              </a:rPr>
              <a:t>(Z,Y).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4864968"/>
            <a:ext cx="10515600" cy="1590287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descend</a:t>
            </a:r>
            <a:r>
              <a:rPr lang="en-US" altLang="id-ID" sz="2000">
                <a:cs typeface="Arial" panose="020B0604020202020204" pitchFamily="34" charset="0"/>
              </a:rPr>
              <a:t>(anna,donna).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no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 </a:t>
            </a:r>
          </a:p>
        </p:txBody>
      </p:sp>
    </p:spTree>
    <p:extLst>
      <p:ext uri="{BB962C8B-B14F-4D97-AF65-F5344CB8AC3E}">
        <p14:creationId xmlns:p14="http://schemas.microsoft.com/office/powerpoint/2010/main" val="466310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Basic Idea of Prolog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id-ID"/>
              <a:t>Describe the situation of interest</a:t>
            </a:r>
          </a:p>
          <a:p>
            <a:r>
              <a:rPr lang="en-US" altLang="id-ID"/>
              <a:t>Ask a question</a:t>
            </a:r>
          </a:p>
          <a:p>
            <a:r>
              <a:rPr lang="en-US" altLang="id-ID"/>
              <a:t>Prolog logically deduces new facts about the situation we described</a:t>
            </a:r>
          </a:p>
          <a:p>
            <a:r>
              <a:rPr lang="en-US" altLang="id-ID"/>
              <a:t>Prolog gives us its deductions back as answers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083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Example 2: Decendant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6"/>
            <a:ext cx="10515600" cy="3264254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child(anna,bridget).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child(bridget,caroline).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child(caroline,donna).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child(donna,emily).</a:t>
            </a:r>
          </a:p>
          <a:p>
            <a:pPr>
              <a:buNone/>
            </a:pPr>
            <a:endParaRPr lang="en-US" altLang="id-ID" sz="20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2000" smtClean="0"/>
              <a:t>descend</a:t>
            </a:r>
            <a:r>
              <a:rPr lang="en-US" altLang="id-ID" sz="2000" smtClean="0">
                <a:cs typeface="Arial" panose="020B0604020202020204" pitchFamily="34" charset="0"/>
              </a:rPr>
              <a:t>(X,Y</a:t>
            </a:r>
            <a:r>
              <a:rPr lang="en-US" altLang="id-ID" sz="2000">
                <a:cs typeface="Arial" panose="020B0604020202020204" pitchFamily="34" charset="0"/>
              </a:rPr>
              <a:t>):- child(X,Y).</a:t>
            </a:r>
          </a:p>
          <a:p>
            <a:pPr>
              <a:buNone/>
            </a:pPr>
            <a:r>
              <a:rPr lang="en-US" altLang="id-ID" sz="2000"/>
              <a:t>descend</a:t>
            </a:r>
            <a:r>
              <a:rPr lang="en-US" altLang="id-ID" sz="2000">
                <a:cs typeface="Arial" panose="020B0604020202020204" pitchFamily="34" charset="0"/>
              </a:rPr>
              <a:t>(X,Y):- child(X,Z), </a:t>
            </a:r>
            <a:r>
              <a:rPr lang="en-US" altLang="id-ID" sz="2000"/>
              <a:t>child</a:t>
            </a:r>
            <a:r>
              <a:rPr lang="en-US" altLang="id-ID" sz="2000">
                <a:cs typeface="Arial" panose="020B0604020202020204" pitchFamily="34" charset="0"/>
              </a:rPr>
              <a:t>(Z,Y).</a:t>
            </a:r>
          </a:p>
          <a:p>
            <a:pPr>
              <a:buNone/>
            </a:pPr>
            <a:r>
              <a:rPr lang="en-US" altLang="id-ID" sz="2000"/>
              <a:t>descend</a:t>
            </a:r>
            <a:r>
              <a:rPr lang="en-US" altLang="id-ID" sz="2000">
                <a:cs typeface="Arial" panose="020B0604020202020204" pitchFamily="34" charset="0"/>
              </a:rPr>
              <a:t>(X,Y):- child(X,Z), child(Z,U), </a:t>
            </a:r>
            <a:r>
              <a:rPr lang="en-US" altLang="id-ID" sz="2000"/>
              <a:t>child</a:t>
            </a:r>
            <a:r>
              <a:rPr lang="en-US" altLang="id-ID" sz="2000">
                <a:cs typeface="Arial" panose="020B0604020202020204" pitchFamily="34" charset="0"/>
              </a:rPr>
              <a:t>(U,Y).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5230368"/>
            <a:ext cx="10515600" cy="1224887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 smtClean="0"/>
              <a:t>?-</a:t>
            </a:r>
            <a:endParaRPr lang="en-US" altLang="id-ID" sz="2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3575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Example 2: Decendant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6"/>
            <a:ext cx="10515600" cy="2917525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child(anna,bridget).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child(bridget,caroline).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child(caroline,donna).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child(donna,emily).</a:t>
            </a:r>
          </a:p>
          <a:p>
            <a:pPr>
              <a:buFontTx/>
              <a:buNone/>
            </a:pPr>
            <a:endParaRPr lang="en-US" altLang="id-ID" sz="2000"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id-ID" sz="2000" smtClean="0"/>
              <a:t>descend</a:t>
            </a:r>
            <a:r>
              <a:rPr lang="en-US" altLang="id-ID" sz="2000" smtClean="0">
                <a:cs typeface="Arial" panose="020B0604020202020204" pitchFamily="34" charset="0"/>
              </a:rPr>
              <a:t>(X,Y</a:t>
            </a:r>
            <a:r>
              <a:rPr lang="en-US" altLang="id-ID" sz="2000">
                <a:cs typeface="Arial" panose="020B0604020202020204" pitchFamily="34" charset="0"/>
              </a:rPr>
              <a:t>):- child(X,Y).</a:t>
            </a:r>
          </a:p>
          <a:p>
            <a:pPr>
              <a:buFontTx/>
              <a:buNone/>
            </a:pPr>
            <a:r>
              <a:rPr lang="en-US" altLang="id-ID" sz="2000"/>
              <a:t>descend</a:t>
            </a:r>
            <a:r>
              <a:rPr lang="en-US" altLang="id-ID" sz="2000">
                <a:cs typeface="Arial" panose="020B0604020202020204" pitchFamily="34" charset="0"/>
              </a:rPr>
              <a:t>(X,Y):- child(X,Z), </a:t>
            </a:r>
            <a:r>
              <a:rPr lang="en-US" altLang="id-ID" sz="2000"/>
              <a:t>descend</a:t>
            </a:r>
            <a:r>
              <a:rPr lang="en-US" altLang="id-ID" sz="2000">
                <a:cs typeface="Arial" panose="020B0604020202020204" pitchFamily="34" charset="0"/>
              </a:rPr>
              <a:t>(Z,Y).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4864968"/>
            <a:ext cx="10515600" cy="1590287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descend</a:t>
            </a:r>
            <a:r>
              <a:rPr lang="en-US" altLang="id-ID" sz="2000">
                <a:cs typeface="Arial" panose="020B0604020202020204" pitchFamily="34" charset="0"/>
              </a:rPr>
              <a:t>(anna,donna). </a:t>
            </a:r>
          </a:p>
        </p:txBody>
      </p:sp>
    </p:spTree>
    <p:extLst>
      <p:ext uri="{BB962C8B-B14F-4D97-AF65-F5344CB8AC3E}">
        <p14:creationId xmlns:p14="http://schemas.microsoft.com/office/powerpoint/2010/main" val="41955619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 smtClean="0"/>
              <a:t>Search</a:t>
            </a:r>
            <a:r>
              <a:rPr lang="id-ID" altLang="id-ID" smtClean="0"/>
              <a:t> Tree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5" y="1867694"/>
            <a:ext cx="6534150" cy="4267200"/>
          </a:xfrm>
        </p:spPr>
      </p:pic>
    </p:spTree>
    <p:extLst>
      <p:ext uri="{BB962C8B-B14F-4D97-AF65-F5344CB8AC3E}">
        <p14:creationId xmlns:p14="http://schemas.microsoft.com/office/powerpoint/2010/main" val="14117767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Example 3: Successor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1638" indent="-401638"/>
            <a:r>
              <a:rPr lang="en-US" altLang="id-ID"/>
              <a:t>Suppose we use the following way to write numerals:</a:t>
            </a:r>
          </a:p>
          <a:p>
            <a:pPr marL="990600" lvl="1" indent="-533400">
              <a:buFontTx/>
              <a:buAutoNum type="arabicPeriod"/>
            </a:pPr>
            <a:r>
              <a:rPr lang="en-US" altLang="id-ID"/>
              <a:t> </a:t>
            </a:r>
            <a:r>
              <a:rPr lang="en-US" altLang="id-ID" b="1"/>
              <a:t>0</a:t>
            </a:r>
            <a:r>
              <a:rPr lang="en-US" altLang="id-ID"/>
              <a:t> is a numeral.</a:t>
            </a:r>
          </a:p>
          <a:p>
            <a:pPr marL="990600" lvl="1" indent="-533400">
              <a:buFontTx/>
              <a:buAutoNum type="arabicPeriod"/>
            </a:pPr>
            <a:r>
              <a:rPr lang="en-US" altLang="id-ID"/>
              <a:t> If </a:t>
            </a:r>
            <a:r>
              <a:rPr lang="en-US" altLang="id-ID" b="1"/>
              <a:t>X</a:t>
            </a:r>
            <a:r>
              <a:rPr lang="en-US" altLang="id-ID"/>
              <a:t> is a numeral, then so is </a:t>
            </a:r>
            <a:r>
              <a:rPr lang="en-US" altLang="id-ID" b="1"/>
              <a:t>succ</a:t>
            </a:r>
            <a:r>
              <a:rPr lang="en-US" altLang="id-ID" b="1">
                <a:cs typeface="Arial" panose="020B0604020202020204" pitchFamily="34" charset="0"/>
              </a:rPr>
              <a:t>(</a:t>
            </a:r>
            <a:r>
              <a:rPr lang="en-US" altLang="id-ID" b="1"/>
              <a:t>X)</a:t>
            </a:r>
            <a:r>
              <a:rPr lang="en-US" altLang="id-ID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212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Example 3: Successor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887558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numeral(0).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numeral(succ(X)):- numeral(X).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2835004"/>
            <a:ext cx="10515600" cy="3620251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numeral</a:t>
            </a:r>
            <a:r>
              <a:rPr lang="en-US" altLang="id-ID" sz="2000">
                <a:cs typeface="Arial" panose="020B0604020202020204" pitchFamily="34" charset="0"/>
              </a:rPr>
              <a:t>(succ(succ(succ(0)))).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yes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</a:t>
            </a:r>
          </a:p>
        </p:txBody>
      </p:sp>
    </p:spTree>
    <p:extLst>
      <p:ext uri="{BB962C8B-B14F-4D97-AF65-F5344CB8AC3E}">
        <p14:creationId xmlns:p14="http://schemas.microsoft.com/office/powerpoint/2010/main" val="1412093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Example 3: Successor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887558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numeral(0).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numeral(succ(X)):- numeral(X).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2835004"/>
            <a:ext cx="10515600" cy="3620251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numeral</a:t>
            </a:r>
            <a:r>
              <a:rPr lang="en-US" altLang="id-ID" sz="2000">
                <a:cs typeface="Arial" panose="020B0604020202020204" pitchFamily="34" charset="0"/>
              </a:rPr>
              <a:t>(X).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X=0;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X=succ(0);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X=succ(succ(0));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X=succ(succ(succ(0)));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X=succ(succ(succ(succ(0))))</a:t>
            </a:r>
          </a:p>
          <a:p>
            <a:pPr>
              <a:buNone/>
            </a:pPr>
            <a:endParaRPr lang="en-US" altLang="id-ID" sz="2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530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Prolog and Logic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id-ID"/>
              <a:t>Prolog was the first reasonable attempt to create a logic programming language</a:t>
            </a:r>
          </a:p>
          <a:p>
            <a:pPr lvl="1"/>
            <a:r>
              <a:rPr lang="en-US" altLang="id-ID"/>
              <a:t>Programmer gives a declarative specification of the problem, using the language of logic</a:t>
            </a:r>
          </a:p>
          <a:p>
            <a:pPr lvl="1"/>
            <a:r>
              <a:rPr lang="en-US" altLang="id-ID"/>
              <a:t>The programmer should not have to tell the computer what to do</a:t>
            </a:r>
          </a:p>
          <a:p>
            <a:pPr lvl="1"/>
            <a:r>
              <a:rPr lang="en-US" altLang="id-ID"/>
              <a:t>To get information, the programmer simply asks a query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571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Prolog and Logic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id-ID"/>
              <a:t>Prolog does some important steps in this direction, but nevertheless, </a:t>
            </a:r>
            <a:br>
              <a:rPr lang="en-US" altLang="id-ID"/>
            </a:br>
            <a:r>
              <a:rPr lang="en-US" altLang="id-ID"/>
              <a:t>Prolog is not a full logic programming language!</a:t>
            </a:r>
          </a:p>
          <a:p>
            <a:r>
              <a:rPr lang="en-US" altLang="id-ID"/>
              <a:t>Prolog has a specific way of answering queries:</a:t>
            </a:r>
          </a:p>
          <a:p>
            <a:pPr lvl="1"/>
            <a:r>
              <a:rPr lang="en-US" altLang="id-ID"/>
              <a:t>Search knowledge base from top to bottom</a:t>
            </a:r>
          </a:p>
          <a:p>
            <a:pPr lvl="1"/>
            <a:r>
              <a:rPr lang="en-US" altLang="id-ID"/>
              <a:t>Processes clauses from left to right</a:t>
            </a:r>
          </a:p>
          <a:p>
            <a:pPr lvl="1"/>
            <a:r>
              <a:rPr lang="en-US" altLang="id-ID"/>
              <a:t>Backtracking to recover from bad choices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854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7618" y="2729132"/>
            <a:ext cx="7343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b="1" smtClean="0"/>
              <a:t>IF331</a:t>
            </a:r>
            <a:r>
              <a:rPr lang="en-ID" sz="3600" b="1" smtClean="0"/>
              <a:t> </a:t>
            </a:r>
            <a:r>
              <a:rPr lang="en-ID" sz="3600" b="1"/>
              <a:t>– </a:t>
            </a:r>
            <a:r>
              <a:rPr lang="id-ID" sz="3600" b="1" smtClean="0"/>
              <a:t>PEMROGRAMAN DEKLARATIF</a:t>
            </a:r>
            <a:endParaRPr lang="en-ID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67617" y="3375463"/>
            <a:ext cx="2827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/>
              <a:t>Pertemuan </a:t>
            </a:r>
            <a:r>
              <a:rPr lang="id-ID" sz="2400" b="1" smtClean="0"/>
              <a:t>04</a:t>
            </a:r>
            <a:r>
              <a:rPr lang="en-ID" sz="2400" b="1" smtClean="0"/>
              <a:t> – </a:t>
            </a:r>
            <a:r>
              <a:rPr lang="id-ID" sz="2400" b="1" smtClean="0"/>
              <a:t>Lists</a:t>
            </a:r>
            <a:endParaRPr lang="en-ID" sz="2400" b="1" dirty="0"/>
          </a:p>
        </p:txBody>
      </p:sp>
    </p:spTree>
    <p:extLst>
      <p:ext uri="{BB962C8B-B14F-4D97-AF65-F5344CB8AC3E}">
        <p14:creationId xmlns:p14="http://schemas.microsoft.com/office/powerpoint/2010/main" val="22837085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Outline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Introduce lists, an important recursive data structure often used in Prolog programming</a:t>
            </a:r>
            <a:endParaRPr lang="id-ID" smtClean="0"/>
          </a:p>
          <a:p>
            <a:endParaRPr lang="id-ID" smtClean="0"/>
          </a:p>
          <a:p>
            <a:r>
              <a:rPr lang="en-US" altLang="id-ID"/>
              <a:t>Define the member/2 predicate, a fundamental Prolog tool for manipulating lists</a:t>
            </a:r>
            <a:endParaRPr lang="id-ID" smtClean="0"/>
          </a:p>
          <a:p>
            <a:endParaRPr lang="id-ID" smtClean="0"/>
          </a:p>
          <a:p>
            <a:r>
              <a:rPr lang="en-US" altLang="id-ID"/>
              <a:t>Illustrate the idea of recursing down lists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66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Consequences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id-ID"/>
              <a:t>Think declaratively, not procedurally</a:t>
            </a:r>
          </a:p>
          <a:p>
            <a:pPr lvl="1"/>
            <a:r>
              <a:rPr lang="en-US" altLang="id-ID"/>
              <a:t>Challenging</a:t>
            </a:r>
          </a:p>
          <a:p>
            <a:pPr lvl="1"/>
            <a:r>
              <a:rPr lang="en-US" altLang="id-ID"/>
              <a:t>Requires a different mindset</a:t>
            </a:r>
          </a:p>
          <a:p>
            <a:r>
              <a:rPr lang="en-US" altLang="id-ID"/>
              <a:t>High-level language</a:t>
            </a:r>
          </a:p>
          <a:p>
            <a:pPr lvl="1"/>
            <a:r>
              <a:rPr lang="en-US" altLang="id-ID"/>
              <a:t>Not as efficient as, say, C</a:t>
            </a:r>
          </a:p>
          <a:p>
            <a:pPr lvl="1"/>
            <a:r>
              <a:rPr lang="en-US" altLang="id-ID"/>
              <a:t>Good for rapid prototyping </a:t>
            </a:r>
          </a:p>
          <a:p>
            <a:pPr lvl="1"/>
            <a:r>
              <a:rPr lang="en-US" altLang="id-ID"/>
              <a:t>Useful in many AI applications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041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Lists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id-ID"/>
              <a:t>A list is a finite sequence of elements</a:t>
            </a:r>
          </a:p>
          <a:p>
            <a:r>
              <a:rPr lang="en-US" altLang="id-ID"/>
              <a:t>Examples of lists in Prolog:</a:t>
            </a:r>
          </a:p>
          <a:p>
            <a:endParaRPr lang="en-US" altLang="id-ID"/>
          </a:p>
          <a:p>
            <a:pPr lvl="1">
              <a:buFontTx/>
              <a:buNone/>
            </a:pPr>
            <a:r>
              <a:rPr lang="en-US" altLang="id-ID"/>
              <a:t>[mia, vincent, jules, yolanda]</a:t>
            </a:r>
          </a:p>
          <a:p>
            <a:pPr lvl="1">
              <a:buFontTx/>
              <a:buNone/>
            </a:pPr>
            <a:r>
              <a:rPr lang="en-US" altLang="id-ID"/>
              <a:t>[mia, robber</a:t>
            </a:r>
            <a:r>
              <a:rPr lang="en-US" altLang="id-ID">
                <a:cs typeface="Arial" panose="020B0604020202020204" pitchFamily="34" charset="0"/>
              </a:rPr>
              <a:t>(</a:t>
            </a:r>
            <a:r>
              <a:rPr lang="en-US" altLang="id-ID"/>
              <a:t>honeybunny), X, 2, mia]</a:t>
            </a:r>
          </a:p>
          <a:p>
            <a:pPr lvl="1">
              <a:buFontTx/>
              <a:buNone/>
            </a:pPr>
            <a:r>
              <a:rPr lang="en-US" altLang="id-ID"/>
              <a:t>[ ]</a:t>
            </a:r>
          </a:p>
          <a:p>
            <a:pPr lvl="1">
              <a:buFontTx/>
              <a:buNone/>
            </a:pPr>
            <a:r>
              <a:rPr lang="en-US" altLang="id-ID"/>
              <a:t>[mia, [vincent, jules], [butch, friend</a:t>
            </a:r>
            <a:r>
              <a:rPr lang="en-US" altLang="id-ID">
                <a:cs typeface="Arial" panose="020B0604020202020204" pitchFamily="34" charset="0"/>
              </a:rPr>
              <a:t>(butch)]]</a:t>
            </a:r>
          </a:p>
          <a:p>
            <a:pPr lvl="1">
              <a:buFontTx/>
              <a:buNone/>
            </a:pPr>
            <a:r>
              <a:rPr lang="en-US" altLang="id-ID">
                <a:cs typeface="Arial" panose="020B0604020202020204" pitchFamily="34" charset="0"/>
              </a:rPr>
              <a:t>[[ ], dead(z), [2, [b,c]], [ ], Z, [2, [b,c]]]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21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Important things about lists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List elements are enclosed in square brackets</a:t>
            </a:r>
          </a:p>
          <a:p>
            <a:r>
              <a:rPr lang="en-US" altLang="id-ID"/>
              <a:t>The length of a list is the number of elements it has</a:t>
            </a:r>
          </a:p>
          <a:p>
            <a:r>
              <a:rPr lang="en-US" altLang="id-ID"/>
              <a:t>All sorts of Prolog terms can be elements of a list</a:t>
            </a:r>
          </a:p>
          <a:p>
            <a:r>
              <a:rPr lang="en-US" altLang="id-ID"/>
              <a:t>There is a special list: </a:t>
            </a:r>
            <a:br>
              <a:rPr lang="en-US" altLang="id-ID"/>
            </a:br>
            <a:r>
              <a:rPr lang="en-US" altLang="id-ID"/>
              <a:t>the empty list   [ 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869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Head and Tail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A non-empty list can be thought of as consisting of two parts</a:t>
            </a:r>
          </a:p>
          <a:p>
            <a:pPr lvl="1"/>
            <a:r>
              <a:rPr lang="en-US" altLang="id-ID"/>
              <a:t>The head</a:t>
            </a:r>
          </a:p>
          <a:p>
            <a:pPr lvl="1"/>
            <a:r>
              <a:rPr lang="en-US" altLang="id-ID"/>
              <a:t>The tail</a:t>
            </a:r>
          </a:p>
          <a:p>
            <a:r>
              <a:rPr lang="en-US" altLang="id-ID"/>
              <a:t>The head is the first item in the list</a:t>
            </a:r>
          </a:p>
          <a:p>
            <a:r>
              <a:rPr lang="en-US" altLang="id-ID"/>
              <a:t>The tail is everything else</a:t>
            </a:r>
          </a:p>
          <a:p>
            <a:pPr lvl="1"/>
            <a:r>
              <a:rPr lang="en-US" altLang="id-ID"/>
              <a:t>The tail is the list that remains when we take the first element away</a:t>
            </a:r>
          </a:p>
          <a:p>
            <a:pPr lvl="1"/>
            <a:r>
              <a:rPr lang="en-US" altLang="id-ID" u="sng"/>
              <a:t>The tail of a list is always a list</a:t>
            </a:r>
            <a:r>
              <a:rPr lang="en-US" altLang="id-ID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508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Head and </a:t>
            </a:r>
            <a:r>
              <a:rPr lang="id-ID" altLang="id-ID" smtClean="0"/>
              <a:t>T</a:t>
            </a:r>
            <a:r>
              <a:rPr lang="en-US" altLang="id-ID" smtClean="0"/>
              <a:t>ail </a:t>
            </a:r>
            <a:r>
              <a:rPr lang="en-US" altLang="id-ID"/>
              <a:t>of </a:t>
            </a:r>
            <a:r>
              <a:rPr lang="id-ID" altLang="id-ID" smtClean="0"/>
              <a:t>E</a:t>
            </a:r>
            <a:r>
              <a:rPr lang="en-US" altLang="id-ID" smtClean="0"/>
              <a:t>mpty </a:t>
            </a:r>
            <a:r>
              <a:rPr lang="id-ID" altLang="id-ID" smtClean="0"/>
              <a:t>L</a:t>
            </a:r>
            <a:r>
              <a:rPr lang="en-US" altLang="id-ID" smtClean="0"/>
              <a:t>ist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The empty list has neither a head </a:t>
            </a:r>
            <a:r>
              <a:rPr lang="en-US" altLang="id-ID" smtClean="0"/>
              <a:t>nor </a:t>
            </a:r>
            <a:r>
              <a:rPr lang="en-US" altLang="id-ID"/>
              <a:t>a tail</a:t>
            </a:r>
          </a:p>
          <a:p>
            <a:r>
              <a:rPr lang="en-US" altLang="id-ID"/>
              <a:t>For Prolog, [ ] is a special simple list without any internal structure</a:t>
            </a:r>
          </a:p>
          <a:p>
            <a:r>
              <a:rPr lang="en-US" altLang="id-ID" smtClean="0"/>
              <a:t>The </a:t>
            </a:r>
            <a:r>
              <a:rPr lang="en-US" altLang="id-ID"/>
              <a:t>empty list plays an important role in recursive predicates for list processing in Prolog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534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The </a:t>
            </a:r>
            <a:r>
              <a:rPr lang="id-ID" altLang="id-ID" smtClean="0"/>
              <a:t>B</a:t>
            </a:r>
            <a:r>
              <a:rPr lang="en-US" altLang="id-ID" smtClean="0"/>
              <a:t>uilt-in </a:t>
            </a:r>
            <a:r>
              <a:rPr lang="id-ID" altLang="id-ID" smtClean="0"/>
              <a:t>O</a:t>
            </a:r>
            <a:r>
              <a:rPr lang="en-US" altLang="id-ID" smtClean="0"/>
              <a:t>perator </a:t>
            </a:r>
            <a:r>
              <a:rPr lang="en-US" altLang="id-ID"/>
              <a:t>|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Prolog has a special built-in operator | which can be used to decompose a list into its head and tail</a:t>
            </a:r>
          </a:p>
          <a:p>
            <a:r>
              <a:rPr lang="en-US" altLang="id-ID"/>
              <a:t>The | operator is a key tool for writing Prolog list manipulation predicates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701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The </a:t>
            </a:r>
            <a:r>
              <a:rPr lang="id-ID" altLang="id-ID"/>
              <a:t>B</a:t>
            </a:r>
            <a:r>
              <a:rPr lang="en-US" altLang="id-ID"/>
              <a:t>uilt-in </a:t>
            </a:r>
            <a:r>
              <a:rPr lang="id-ID" altLang="id-ID"/>
              <a:t>O</a:t>
            </a:r>
            <a:r>
              <a:rPr lang="en-US" altLang="id-ID"/>
              <a:t>perator |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1835289"/>
            <a:ext cx="10515600" cy="3632824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[Head|Tail] = [mia, vincent, jules, yolanda]. </a:t>
            </a:r>
            <a:br>
              <a:rPr lang="en-US" altLang="id-ID" sz="2000"/>
            </a:br>
            <a:r>
              <a:rPr lang="en-US" altLang="id-ID" sz="2000"/>
              <a:t>	</a:t>
            </a:r>
          </a:p>
          <a:p>
            <a:pPr>
              <a:buNone/>
            </a:pPr>
            <a:r>
              <a:rPr lang="en-US" altLang="id-ID" sz="2000"/>
              <a:t>Head = mia</a:t>
            </a:r>
          </a:p>
          <a:p>
            <a:pPr>
              <a:buNone/>
            </a:pPr>
            <a:r>
              <a:rPr lang="en-US" altLang="id-ID" sz="2000"/>
              <a:t>Tail = [vincent,jules,yolanda]</a:t>
            </a:r>
          </a:p>
          <a:p>
            <a:pPr>
              <a:buNone/>
            </a:pPr>
            <a:r>
              <a:rPr lang="en-US" altLang="id-ID" sz="2000"/>
              <a:t>yes</a:t>
            </a:r>
          </a:p>
          <a:p>
            <a:pPr>
              <a:buNone/>
            </a:pPr>
            <a:endParaRPr lang="en-US" altLang="id-ID" sz="2000"/>
          </a:p>
          <a:p>
            <a:pPr>
              <a:buNone/>
            </a:pPr>
            <a:r>
              <a:rPr lang="en-US" altLang="id-ID" sz="2000"/>
              <a:t>?-  </a:t>
            </a:r>
            <a:endParaRPr lang="en-US" altLang="id-ID" sz="2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8382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Anonymous </a:t>
            </a:r>
            <a:r>
              <a:rPr lang="id-ID" altLang="id-ID" smtClean="0"/>
              <a:t>V</a:t>
            </a:r>
            <a:r>
              <a:rPr lang="en-US" altLang="id-ID" smtClean="0"/>
              <a:t>ariables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id-ID"/>
              <a:t>There is a simpler way of obtaining only the information we want</a:t>
            </a:r>
            <a:r>
              <a:rPr lang="en-US" altLang="id-ID" smtClean="0"/>
              <a:t>:</a:t>
            </a:r>
            <a:endParaRPr lang="id-ID" altLang="id-ID" smtClean="0"/>
          </a:p>
          <a:p>
            <a:endParaRPr lang="id-ID" altLang="id-ID"/>
          </a:p>
          <a:p>
            <a:endParaRPr lang="id-ID" altLang="id-ID" smtClean="0"/>
          </a:p>
          <a:p>
            <a:endParaRPr lang="id-ID" altLang="id-ID" smtClean="0"/>
          </a:p>
          <a:p>
            <a:endParaRPr lang="id-ID" altLang="id-ID"/>
          </a:p>
          <a:p>
            <a:endParaRPr lang="id-ID" altLang="id-ID" smtClean="0"/>
          </a:p>
          <a:p>
            <a:r>
              <a:rPr lang="en-US" altLang="id-ID" smtClean="0"/>
              <a:t>The </a:t>
            </a:r>
            <a:r>
              <a:rPr lang="en-US" altLang="id-ID"/>
              <a:t>underscore is the anonymous variable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2395727"/>
            <a:ext cx="10515600" cy="2395729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[ </a:t>
            </a:r>
            <a:r>
              <a:rPr lang="en-US" altLang="id-ID" sz="2000">
                <a:cs typeface="Arial" panose="020B0604020202020204" pitchFamily="34" charset="0"/>
              </a:rPr>
              <a:t>_</a:t>
            </a:r>
            <a:r>
              <a:rPr lang="en-US" altLang="id-ID" sz="2000"/>
              <a:t>,X2, </a:t>
            </a:r>
            <a:r>
              <a:rPr lang="en-US" altLang="id-ID" sz="2000">
                <a:cs typeface="Arial" panose="020B0604020202020204" pitchFamily="34" charset="0"/>
              </a:rPr>
              <a:t>_</a:t>
            </a:r>
            <a:r>
              <a:rPr lang="en-US" altLang="id-ID" sz="2000"/>
              <a:t>,X4|</a:t>
            </a:r>
            <a:r>
              <a:rPr lang="en-US" altLang="id-ID" sz="2000">
                <a:cs typeface="Arial" panose="020B0604020202020204" pitchFamily="34" charset="0"/>
              </a:rPr>
              <a:t>_ </a:t>
            </a:r>
            <a:r>
              <a:rPr lang="en-US" altLang="id-ID" sz="2000"/>
              <a:t>] = </a:t>
            </a:r>
            <a:r>
              <a:rPr lang="en-US" altLang="id-ID" sz="2000">
                <a:cs typeface="Arial" panose="020B0604020202020204" pitchFamily="34" charset="0"/>
              </a:rPr>
              <a:t>[mia, vincent, marsellus, jody, yolanda].</a:t>
            </a:r>
          </a:p>
          <a:p>
            <a:pPr>
              <a:buNone/>
            </a:pPr>
            <a:r>
              <a:rPr lang="en-US" altLang="id-ID" sz="2000"/>
              <a:t>X2 = vincent</a:t>
            </a:r>
          </a:p>
          <a:p>
            <a:pPr>
              <a:buNone/>
            </a:pPr>
            <a:r>
              <a:rPr lang="en-US" altLang="id-ID" sz="2000"/>
              <a:t>X4 = jody</a:t>
            </a:r>
          </a:p>
          <a:p>
            <a:pPr>
              <a:buNone/>
            </a:pPr>
            <a:r>
              <a:rPr lang="en-US" altLang="id-ID" sz="2000"/>
              <a:t>yes</a:t>
            </a:r>
          </a:p>
          <a:p>
            <a:pPr>
              <a:buNone/>
            </a:pPr>
            <a:endParaRPr lang="en-US" altLang="id-ID" sz="2000"/>
          </a:p>
          <a:p>
            <a:pPr>
              <a:buNone/>
            </a:pPr>
            <a:r>
              <a:rPr lang="en-US" altLang="id-ID" sz="2000"/>
              <a:t>?-  </a:t>
            </a:r>
          </a:p>
        </p:txBody>
      </p:sp>
    </p:spTree>
    <p:extLst>
      <p:ext uri="{BB962C8B-B14F-4D97-AF65-F5344CB8AC3E}">
        <p14:creationId xmlns:p14="http://schemas.microsoft.com/office/powerpoint/2010/main" val="15975888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Member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id-ID"/>
              <a:t>One of the most basic things we would like to know is whether something is an element of a list or not</a:t>
            </a:r>
          </a:p>
          <a:p>
            <a:r>
              <a:rPr lang="en-US" altLang="id-ID"/>
              <a:t>So let`s write a predicate that when given a term X and a list L, tells us whether or not X belongs to L</a:t>
            </a:r>
          </a:p>
          <a:p>
            <a:r>
              <a:rPr lang="en-US" altLang="id-ID"/>
              <a:t>This predicate is usually called member/2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779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member/2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3749403"/>
            <a:ext cx="10515600" cy="1718709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member</a:t>
            </a:r>
            <a:r>
              <a:rPr lang="en-US" altLang="id-ID" sz="2000">
                <a:cs typeface="Arial" panose="020B0604020202020204" pitchFamily="34" charset="0"/>
              </a:rPr>
              <a:t>(yolanda,[yolanda,trudy,vincent,jules]).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yes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18019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sz="2000" smtClean="0"/>
              <a:t>member</a:t>
            </a:r>
            <a:r>
              <a:rPr lang="en-US" altLang="id-ID" sz="2000" smtClean="0">
                <a:cs typeface="Arial" panose="020B0604020202020204" pitchFamily="34" charset="0"/>
              </a:rPr>
              <a:t>(X,[X|T]).</a:t>
            </a:r>
          </a:p>
          <a:p>
            <a:pPr>
              <a:buFontTx/>
              <a:buNone/>
            </a:pPr>
            <a:r>
              <a:rPr lang="en-US" altLang="id-ID" sz="2000" smtClean="0">
                <a:cs typeface="Arial" panose="020B0604020202020204" pitchFamily="34" charset="0"/>
              </a:rPr>
              <a:t>member(X,[H|T]):- member(X,T).</a:t>
            </a:r>
            <a:endParaRPr lang="en-US" altLang="id-ID" sz="2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656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member/2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3749403"/>
            <a:ext cx="10515600" cy="1718709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member</a:t>
            </a:r>
            <a:r>
              <a:rPr lang="en-US" altLang="id-ID" sz="2000">
                <a:cs typeface="Arial" panose="020B0604020202020204" pitchFamily="34" charset="0"/>
              </a:rPr>
              <a:t>(zed,[yolanda,trudy,vincent,jules]).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no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</a:t>
            </a:r>
          </a:p>
          <a:p>
            <a:pPr>
              <a:buNone/>
            </a:pPr>
            <a:endParaRPr lang="en-US" altLang="id-ID" sz="2000">
              <a:cs typeface="Arial" panose="020B060402020202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18019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sz="2000" smtClean="0"/>
              <a:t>member</a:t>
            </a:r>
            <a:r>
              <a:rPr lang="en-US" altLang="id-ID" sz="2000" smtClean="0">
                <a:cs typeface="Arial" panose="020B0604020202020204" pitchFamily="34" charset="0"/>
              </a:rPr>
              <a:t>(X,[X|T]).</a:t>
            </a:r>
          </a:p>
          <a:p>
            <a:pPr>
              <a:buFontTx/>
              <a:buNone/>
            </a:pPr>
            <a:r>
              <a:rPr lang="en-US" altLang="id-ID" sz="2000" smtClean="0">
                <a:cs typeface="Arial" panose="020B0604020202020204" pitchFamily="34" charset="0"/>
              </a:rPr>
              <a:t>member(X,[H|T]):- member(X,T).</a:t>
            </a:r>
            <a:endParaRPr lang="en-US" altLang="id-ID" sz="2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243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Knowledge Base 1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286000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sz="2000" smtClean="0"/>
              <a:t>woman</a:t>
            </a:r>
            <a:r>
              <a:rPr lang="en-US" altLang="id-ID" sz="2000" smtClean="0">
                <a:cs typeface="Arial" panose="020B0604020202020204" pitchFamily="34" charset="0"/>
              </a:rPr>
              <a:t>(mia).</a:t>
            </a:r>
          </a:p>
          <a:p>
            <a:pPr>
              <a:buFontTx/>
              <a:buNone/>
            </a:pPr>
            <a:r>
              <a:rPr lang="en-US" altLang="id-ID" sz="2000" smtClean="0"/>
              <a:t>woman</a:t>
            </a:r>
            <a:r>
              <a:rPr lang="en-US" altLang="id-ID" sz="2000" smtClean="0">
                <a:cs typeface="Arial" panose="020B0604020202020204" pitchFamily="34" charset="0"/>
              </a:rPr>
              <a:t>(jody).</a:t>
            </a:r>
          </a:p>
          <a:p>
            <a:pPr>
              <a:buFontTx/>
              <a:buNone/>
            </a:pPr>
            <a:r>
              <a:rPr lang="en-US" altLang="id-ID" sz="2000" smtClean="0"/>
              <a:t>woman</a:t>
            </a:r>
            <a:r>
              <a:rPr lang="en-US" altLang="id-ID" sz="2000" smtClean="0">
                <a:cs typeface="Arial" panose="020B0604020202020204" pitchFamily="34" charset="0"/>
              </a:rPr>
              <a:t>(yolanda).</a:t>
            </a:r>
          </a:p>
          <a:p>
            <a:pPr>
              <a:buFontTx/>
              <a:buNone/>
            </a:pPr>
            <a:r>
              <a:rPr lang="en-US" altLang="id-ID" sz="2000" smtClean="0"/>
              <a:t>playsAirGuitar</a:t>
            </a:r>
            <a:r>
              <a:rPr lang="en-US" altLang="id-ID" sz="2000" smtClean="0">
                <a:cs typeface="Arial" panose="020B0604020202020204" pitchFamily="34" charset="0"/>
              </a:rPr>
              <a:t>(jody).</a:t>
            </a:r>
          </a:p>
          <a:p>
            <a:pPr>
              <a:buFontTx/>
              <a:buNone/>
            </a:pPr>
            <a:r>
              <a:rPr lang="en-US" altLang="id-ID" sz="2000" smtClean="0">
                <a:cs typeface="Arial" panose="020B0604020202020204" pitchFamily="34" charset="0"/>
              </a:rPr>
              <a:t>party.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4169256"/>
            <a:ext cx="10515600" cy="2286000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woman</a:t>
            </a:r>
            <a:r>
              <a:rPr lang="en-US" altLang="id-ID" sz="2000">
                <a:cs typeface="Arial" panose="020B0604020202020204" pitchFamily="34" charset="0"/>
              </a:rPr>
              <a:t>(mia).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yes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 </a:t>
            </a:r>
            <a:r>
              <a:rPr lang="en-US" altLang="id-ID" sz="2000"/>
              <a:t>playsAirGuitar</a:t>
            </a:r>
            <a:r>
              <a:rPr lang="en-US" altLang="id-ID" sz="2000">
                <a:cs typeface="Arial" panose="020B0604020202020204" pitchFamily="34" charset="0"/>
              </a:rPr>
              <a:t>(jody).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yes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 </a:t>
            </a:r>
            <a:r>
              <a:rPr lang="en-US" altLang="id-ID" sz="2000"/>
              <a:t>playsAirGuitar</a:t>
            </a:r>
            <a:r>
              <a:rPr lang="en-US" altLang="id-ID" sz="2000">
                <a:cs typeface="Arial" panose="020B0604020202020204" pitchFamily="34" charset="0"/>
              </a:rPr>
              <a:t>(mia).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87994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member/2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3749403"/>
            <a:ext cx="10515600" cy="2377077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member</a:t>
            </a:r>
            <a:r>
              <a:rPr lang="en-US" altLang="id-ID" sz="2000">
                <a:cs typeface="Arial" panose="020B0604020202020204" pitchFamily="34" charset="0"/>
              </a:rPr>
              <a:t>(X,[yolanda,trudy,vincent,jules]).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 = yolanda;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 = trudy;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 = vincent;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 = jules;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no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18019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sz="2000" smtClean="0"/>
              <a:t>member</a:t>
            </a:r>
            <a:r>
              <a:rPr lang="en-US" altLang="id-ID" sz="2000" smtClean="0">
                <a:cs typeface="Arial" panose="020B0604020202020204" pitchFamily="34" charset="0"/>
              </a:rPr>
              <a:t>(X,[X|T]).</a:t>
            </a:r>
          </a:p>
          <a:p>
            <a:pPr>
              <a:buFontTx/>
              <a:buNone/>
            </a:pPr>
            <a:r>
              <a:rPr lang="en-US" altLang="id-ID" sz="2000" smtClean="0">
                <a:cs typeface="Arial" panose="020B0604020202020204" pitchFamily="34" charset="0"/>
              </a:rPr>
              <a:t>member(X,[H|T]):- member(X,T).</a:t>
            </a:r>
            <a:endParaRPr lang="en-US" altLang="id-ID" sz="2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64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member/2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734469"/>
            <a:ext cx="5943600" cy="2533650"/>
          </a:xfrm>
        </p:spPr>
      </p:pic>
    </p:spTree>
    <p:extLst>
      <p:ext uri="{BB962C8B-B14F-4D97-AF65-F5344CB8AC3E}">
        <p14:creationId xmlns:p14="http://schemas.microsoft.com/office/powerpoint/2010/main" val="21014535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altLang="id-ID" smtClean="0"/>
              <a:t>Rewriting </a:t>
            </a:r>
            <a:r>
              <a:rPr lang="en-US" altLang="id-ID" smtClean="0"/>
              <a:t>member/2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18019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sz="2000" smtClean="0"/>
              <a:t>member</a:t>
            </a:r>
            <a:r>
              <a:rPr lang="en-US" altLang="id-ID" sz="2000" smtClean="0">
                <a:cs typeface="Arial" panose="020B0604020202020204" pitchFamily="34" charset="0"/>
              </a:rPr>
              <a:t>(X,[X|</a:t>
            </a:r>
            <a:r>
              <a:rPr lang="id-ID" altLang="id-ID" sz="2000" smtClean="0">
                <a:cs typeface="Arial" panose="020B0604020202020204" pitchFamily="34" charset="0"/>
              </a:rPr>
              <a:t>_</a:t>
            </a:r>
            <a:r>
              <a:rPr lang="en-US" altLang="id-ID" sz="2000" smtClean="0">
                <a:cs typeface="Arial" panose="020B0604020202020204" pitchFamily="34" charset="0"/>
              </a:rPr>
              <a:t>]).</a:t>
            </a:r>
          </a:p>
          <a:p>
            <a:pPr>
              <a:buFontTx/>
              <a:buNone/>
            </a:pPr>
            <a:r>
              <a:rPr lang="en-US" altLang="id-ID" sz="2000" smtClean="0">
                <a:cs typeface="Arial" panose="020B0604020202020204" pitchFamily="34" charset="0"/>
              </a:rPr>
              <a:t>member(X,[</a:t>
            </a:r>
            <a:r>
              <a:rPr lang="id-ID" altLang="id-ID" sz="2000" smtClean="0">
                <a:cs typeface="Arial" panose="020B0604020202020204" pitchFamily="34" charset="0"/>
              </a:rPr>
              <a:t>_</a:t>
            </a:r>
            <a:r>
              <a:rPr lang="en-US" altLang="id-ID" sz="2000" smtClean="0">
                <a:cs typeface="Arial" panose="020B0604020202020204" pitchFamily="34" charset="0"/>
              </a:rPr>
              <a:t>|T]):- member(X,T).</a:t>
            </a:r>
            <a:endParaRPr lang="en-US" altLang="id-ID" sz="2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3100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Recursing </a:t>
            </a:r>
            <a:r>
              <a:rPr lang="id-ID" altLang="id-ID" smtClean="0"/>
              <a:t>D</a:t>
            </a:r>
            <a:r>
              <a:rPr lang="en-US" altLang="id-ID" smtClean="0"/>
              <a:t>own </a:t>
            </a:r>
            <a:r>
              <a:rPr lang="id-ID" altLang="id-ID" smtClean="0"/>
              <a:t>L</a:t>
            </a:r>
            <a:r>
              <a:rPr lang="en-US" altLang="id-ID" smtClean="0"/>
              <a:t>ists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The member/2 predicate works by recursively working its way down a list</a:t>
            </a:r>
          </a:p>
          <a:p>
            <a:pPr lvl="1"/>
            <a:r>
              <a:rPr lang="en-US" altLang="id-ID"/>
              <a:t>doing something to the head, and then</a:t>
            </a:r>
          </a:p>
          <a:p>
            <a:pPr lvl="1"/>
            <a:r>
              <a:rPr lang="en-US" altLang="id-ID"/>
              <a:t>recursively doing the same thing to the tail</a:t>
            </a:r>
          </a:p>
          <a:p>
            <a:r>
              <a:rPr lang="en-US" altLang="id-ID"/>
              <a:t>This technique is very common in Prolog and therefore very important that you master it</a:t>
            </a:r>
          </a:p>
          <a:p>
            <a:r>
              <a:rPr lang="en-US" altLang="id-ID"/>
              <a:t>So let`s look at another example!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234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Example: a2b/2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The predicate a2b/2 takes two lists as arguments and succeeds </a:t>
            </a:r>
          </a:p>
          <a:p>
            <a:pPr lvl="1"/>
            <a:r>
              <a:rPr lang="en-US" altLang="id-ID"/>
              <a:t>if the first argument is a list of as, and </a:t>
            </a:r>
          </a:p>
          <a:p>
            <a:pPr lvl="1"/>
            <a:r>
              <a:rPr lang="en-US" altLang="id-ID"/>
              <a:t>the second argument is a list of bs of exactly the same length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3401569"/>
            <a:ext cx="10515600" cy="2724912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a2b</a:t>
            </a:r>
            <a:r>
              <a:rPr lang="en-US" altLang="id-ID" sz="2000">
                <a:cs typeface="Arial" panose="020B0604020202020204" pitchFamily="34" charset="0"/>
              </a:rPr>
              <a:t>([a,a,a,a],[b,b,b,b]).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yes</a:t>
            </a:r>
          </a:p>
          <a:p>
            <a:pPr>
              <a:buNone/>
            </a:pPr>
            <a:r>
              <a:rPr lang="en-US" altLang="id-ID" sz="2000"/>
              <a:t>?- a2b</a:t>
            </a:r>
            <a:r>
              <a:rPr lang="en-US" altLang="id-ID" sz="2000">
                <a:cs typeface="Arial" panose="020B0604020202020204" pitchFamily="34" charset="0"/>
              </a:rPr>
              <a:t>([a,a,a,a],[b,b,b]).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no</a:t>
            </a:r>
          </a:p>
          <a:p>
            <a:pPr>
              <a:buNone/>
            </a:pPr>
            <a:r>
              <a:rPr lang="en-US" altLang="id-ID" sz="2000"/>
              <a:t>?- a2b</a:t>
            </a:r>
            <a:r>
              <a:rPr lang="en-US" altLang="id-ID" sz="2000">
                <a:cs typeface="Arial" panose="020B0604020202020204" pitchFamily="34" charset="0"/>
              </a:rPr>
              <a:t>([a,c,a,a],[b,b,b,t]).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5001618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Defining a2b/2: </a:t>
            </a:r>
            <a:r>
              <a:rPr lang="id-ID" altLang="id-ID" smtClean="0"/>
              <a:t>S</a:t>
            </a:r>
            <a:r>
              <a:rPr lang="en-US" altLang="id-ID" smtClean="0"/>
              <a:t>tep </a:t>
            </a:r>
            <a:r>
              <a:rPr lang="en-US" altLang="id-ID"/>
              <a:t>1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altLang="id-ID" smtClean="0"/>
          </a:p>
          <a:p>
            <a:endParaRPr lang="id-ID" altLang="id-ID"/>
          </a:p>
          <a:p>
            <a:pPr marL="0" indent="0">
              <a:buNone/>
            </a:pPr>
            <a:endParaRPr lang="id-ID" altLang="id-ID"/>
          </a:p>
          <a:p>
            <a:r>
              <a:rPr lang="en-US" altLang="id-ID" smtClean="0"/>
              <a:t>Often </a:t>
            </a:r>
            <a:r>
              <a:rPr lang="en-US" altLang="id-ID"/>
              <a:t>the best away to solve such problems is to think about the simplest possible case</a:t>
            </a:r>
          </a:p>
          <a:p>
            <a:r>
              <a:rPr lang="en-US" altLang="id-ID"/>
              <a:t>Here it means: the empty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1326469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/>
              <a:t>a2b</a:t>
            </a:r>
            <a:r>
              <a:rPr lang="en-US" altLang="id-ID" sz="2000">
                <a:cs typeface="Arial" panose="020B0604020202020204" pitchFamily="34" charset="0"/>
              </a:rPr>
              <a:t>([],[]).</a:t>
            </a:r>
          </a:p>
        </p:txBody>
      </p:sp>
    </p:spTree>
    <p:extLst>
      <p:ext uri="{BB962C8B-B14F-4D97-AF65-F5344CB8AC3E}">
        <p14:creationId xmlns:p14="http://schemas.microsoft.com/office/powerpoint/2010/main" val="27984587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Defining a2b/2: </a:t>
            </a:r>
            <a:r>
              <a:rPr lang="id-ID" altLang="id-ID" smtClean="0"/>
              <a:t>S</a:t>
            </a:r>
            <a:r>
              <a:rPr lang="en-US" altLang="id-ID" smtClean="0"/>
              <a:t>tep </a:t>
            </a:r>
            <a:r>
              <a:rPr lang="id-ID" altLang="id-ID" smtClean="0"/>
              <a:t>2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altLang="id-ID" smtClean="0"/>
          </a:p>
          <a:p>
            <a:endParaRPr lang="id-ID" altLang="id-ID"/>
          </a:p>
          <a:p>
            <a:pPr marL="0" indent="0">
              <a:buNone/>
            </a:pPr>
            <a:endParaRPr lang="id-ID" altLang="id-ID"/>
          </a:p>
          <a:p>
            <a:r>
              <a:rPr lang="en-US" altLang="id-ID"/>
              <a:t>Now think recursively!</a:t>
            </a:r>
          </a:p>
          <a:p>
            <a:r>
              <a:rPr lang="en-US" altLang="id-ID"/>
              <a:t>When should a2b/2 decide that two non-empty lists are a list of as and a list of bs of exactly the same length?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1326469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/>
              <a:t>a2b</a:t>
            </a:r>
            <a:r>
              <a:rPr lang="en-US" altLang="id-ID" sz="2000">
                <a:cs typeface="Arial" panose="020B0604020202020204" pitchFamily="34" charset="0"/>
              </a:rPr>
              <a:t>([],[]).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a2b([a|L1],[b|L2]):- a2b(L1,L2).</a:t>
            </a:r>
          </a:p>
        </p:txBody>
      </p:sp>
    </p:spTree>
    <p:extLst>
      <p:ext uri="{BB962C8B-B14F-4D97-AF65-F5344CB8AC3E}">
        <p14:creationId xmlns:p14="http://schemas.microsoft.com/office/powerpoint/2010/main" val="32988806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altLang="id-ID" smtClean="0"/>
              <a:t>Test</a:t>
            </a:r>
            <a:r>
              <a:rPr lang="en-US" altLang="id-ID" smtClean="0"/>
              <a:t>ing a2b/2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1326469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/>
              <a:t>a2b</a:t>
            </a:r>
            <a:r>
              <a:rPr lang="en-US" altLang="id-ID" sz="2000">
                <a:cs typeface="Arial" panose="020B0604020202020204" pitchFamily="34" charset="0"/>
              </a:rPr>
              <a:t>([],[]).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a2b([a|L1],[b|L2]):- a2b(L1,L2).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38200" y="3401569"/>
            <a:ext cx="10515600" cy="2724912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a2b</a:t>
            </a:r>
            <a:r>
              <a:rPr lang="en-US" altLang="id-ID" sz="2000">
                <a:cs typeface="Arial" panose="020B0604020202020204" pitchFamily="34" charset="0"/>
              </a:rPr>
              <a:t>([a,a,a],[b,b,b]).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yes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</a:t>
            </a:r>
          </a:p>
        </p:txBody>
      </p:sp>
    </p:spTree>
    <p:extLst>
      <p:ext uri="{BB962C8B-B14F-4D97-AF65-F5344CB8AC3E}">
        <p14:creationId xmlns:p14="http://schemas.microsoft.com/office/powerpoint/2010/main" val="27508025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altLang="id-ID" smtClean="0"/>
              <a:t>Test</a:t>
            </a:r>
            <a:r>
              <a:rPr lang="en-US" altLang="id-ID" smtClean="0"/>
              <a:t>ing a2b/2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12" y="2253456"/>
            <a:ext cx="6276975" cy="3495675"/>
          </a:xfrm>
        </p:spPr>
      </p:pic>
    </p:spTree>
    <p:extLst>
      <p:ext uri="{BB962C8B-B14F-4D97-AF65-F5344CB8AC3E}">
        <p14:creationId xmlns:p14="http://schemas.microsoft.com/office/powerpoint/2010/main" val="13667722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7618" y="2729132"/>
            <a:ext cx="7343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b="1" smtClean="0"/>
              <a:t>IF331</a:t>
            </a:r>
            <a:r>
              <a:rPr lang="en-ID" sz="3600" b="1" smtClean="0"/>
              <a:t> </a:t>
            </a:r>
            <a:r>
              <a:rPr lang="en-ID" sz="3600" b="1"/>
              <a:t>– </a:t>
            </a:r>
            <a:r>
              <a:rPr lang="id-ID" sz="3600" b="1" smtClean="0"/>
              <a:t>PEMROGRAMAN DEKLARATIF</a:t>
            </a:r>
            <a:endParaRPr lang="en-ID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67617" y="3375463"/>
            <a:ext cx="3628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/>
              <a:t>Pertemuan </a:t>
            </a:r>
            <a:r>
              <a:rPr lang="id-ID" sz="2400" b="1" smtClean="0"/>
              <a:t>05</a:t>
            </a:r>
            <a:r>
              <a:rPr lang="en-ID" sz="2400" b="1" smtClean="0"/>
              <a:t> – </a:t>
            </a:r>
            <a:r>
              <a:rPr lang="id-ID" sz="2400" b="1" smtClean="0"/>
              <a:t>Arithmetic</a:t>
            </a:r>
            <a:endParaRPr lang="en-ID" sz="2400" b="1" dirty="0"/>
          </a:p>
        </p:txBody>
      </p:sp>
    </p:spTree>
    <p:extLst>
      <p:ext uri="{BB962C8B-B14F-4D97-AF65-F5344CB8AC3E}">
        <p14:creationId xmlns:p14="http://schemas.microsoft.com/office/powerpoint/2010/main" val="509209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Knowledge Base 1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286000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id-ID" sz="2000" smtClean="0"/>
              <a:t>woman</a:t>
            </a:r>
            <a:r>
              <a:rPr lang="en-US" altLang="id-ID" sz="2000" smtClean="0">
                <a:cs typeface="Arial" panose="020B0604020202020204" pitchFamily="34" charset="0"/>
              </a:rPr>
              <a:t>(mia).</a:t>
            </a:r>
          </a:p>
          <a:p>
            <a:pPr>
              <a:buFontTx/>
              <a:buNone/>
            </a:pPr>
            <a:r>
              <a:rPr lang="en-US" altLang="id-ID" sz="2000" smtClean="0"/>
              <a:t>woman</a:t>
            </a:r>
            <a:r>
              <a:rPr lang="en-US" altLang="id-ID" sz="2000" smtClean="0">
                <a:cs typeface="Arial" panose="020B0604020202020204" pitchFamily="34" charset="0"/>
              </a:rPr>
              <a:t>(jody).</a:t>
            </a:r>
          </a:p>
          <a:p>
            <a:pPr>
              <a:buFontTx/>
              <a:buNone/>
            </a:pPr>
            <a:r>
              <a:rPr lang="en-US" altLang="id-ID" sz="2000" smtClean="0"/>
              <a:t>woman</a:t>
            </a:r>
            <a:r>
              <a:rPr lang="en-US" altLang="id-ID" sz="2000" smtClean="0">
                <a:cs typeface="Arial" panose="020B0604020202020204" pitchFamily="34" charset="0"/>
              </a:rPr>
              <a:t>(yolanda).</a:t>
            </a:r>
          </a:p>
          <a:p>
            <a:pPr>
              <a:buFontTx/>
              <a:buNone/>
            </a:pPr>
            <a:r>
              <a:rPr lang="en-US" altLang="id-ID" sz="2000" smtClean="0"/>
              <a:t>playsAirGuitar</a:t>
            </a:r>
            <a:r>
              <a:rPr lang="en-US" altLang="id-ID" sz="2000" smtClean="0">
                <a:cs typeface="Arial" panose="020B0604020202020204" pitchFamily="34" charset="0"/>
              </a:rPr>
              <a:t>(jody).</a:t>
            </a:r>
          </a:p>
          <a:p>
            <a:pPr>
              <a:buFontTx/>
              <a:buNone/>
            </a:pPr>
            <a:r>
              <a:rPr lang="en-US" altLang="id-ID" sz="2000" smtClean="0">
                <a:cs typeface="Arial" panose="020B0604020202020204" pitchFamily="34" charset="0"/>
              </a:rPr>
              <a:t>party.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4169256"/>
            <a:ext cx="10515600" cy="2286000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tattoed</a:t>
            </a:r>
            <a:r>
              <a:rPr lang="en-US" altLang="id-ID" sz="2000">
                <a:cs typeface="Arial" panose="020B0604020202020204" pitchFamily="34" charset="0"/>
              </a:rPr>
              <a:t>(jody).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ERROR: predicate tattoed/1 not defined.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</a:t>
            </a:r>
          </a:p>
        </p:txBody>
      </p:sp>
    </p:spTree>
    <p:extLst>
      <p:ext uri="{BB962C8B-B14F-4D97-AF65-F5344CB8AC3E}">
        <p14:creationId xmlns:p14="http://schemas.microsoft.com/office/powerpoint/2010/main" val="8073951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Outline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Introduce Prolog`s built-in abilities for performing </a:t>
            </a:r>
            <a:r>
              <a:rPr lang="en-US" altLang="id-ID" b="1"/>
              <a:t>arithmetic</a:t>
            </a:r>
            <a:endParaRPr lang="id-ID" smtClean="0"/>
          </a:p>
          <a:p>
            <a:endParaRPr lang="id-ID" smtClean="0"/>
          </a:p>
          <a:p>
            <a:r>
              <a:rPr lang="en-US" altLang="id-ID"/>
              <a:t>Apply these to simple list processing problems, using </a:t>
            </a:r>
            <a:r>
              <a:rPr lang="en-US" altLang="id-ID" b="1"/>
              <a:t>accumulators</a:t>
            </a:r>
            <a:endParaRPr lang="id-ID" smtClean="0"/>
          </a:p>
          <a:p>
            <a:endParaRPr lang="id-ID" smtClean="0"/>
          </a:p>
          <a:p>
            <a:r>
              <a:rPr lang="en-US" altLang="id-ID"/>
              <a:t>Look at </a:t>
            </a:r>
            <a:r>
              <a:rPr lang="en-US" altLang="id-ID" b="1"/>
              <a:t>tail-recursive</a:t>
            </a:r>
            <a:r>
              <a:rPr lang="en-US" altLang="id-ID"/>
              <a:t> predicates and explain why they are more efficient than predicates that are not tail-recursive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019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Arithmetic in Prolog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id-ID"/>
              <a:t>Prolog provides a number of basic arithmetic tools </a:t>
            </a:r>
          </a:p>
          <a:p>
            <a:r>
              <a:rPr lang="en-US" altLang="id-ID"/>
              <a:t>Integer and real numbers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197864" y="3517392"/>
            <a:ext cx="4913376" cy="2322576"/>
          </a:xfrm>
          <a:prstGeom prst="rec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2 + 3 = 5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3 x 4 = 12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5 – 3 = 2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3 – 5 =  -2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 2 = 2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1 is the remainder when 7 is divided by 2</a:t>
            </a:r>
            <a:endParaRPr lang="en-US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291072" y="3517392"/>
            <a:ext cx="4913376" cy="2322576"/>
          </a:xfrm>
          <a:prstGeom prst="rect">
            <a:avLst/>
          </a:prstGeom>
          <a:solidFill>
            <a:srgbClr val="CCCCFF">
              <a:alpha val="50000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?-  5 is 2+3.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?-  12 is 3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4.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?-  2 is 5-3.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?-  -2 is 3-5.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?-  2 is 4/2.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?- 1 is mod(7,2).</a:t>
            </a:r>
            <a:endParaRPr lang="en-US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197864" y="3060192"/>
            <a:ext cx="4913376" cy="381000"/>
          </a:xfrm>
          <a:prstGeom prst="rec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Arithmetic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291072" y="3060192"/>
            <a:ext cx="4913376" cy="381000"/>
          </a:xfrm>
          <a:prstGeom prst="rect">
            <a:avLst/>
          </a:prstGeom>
          <a:solidFill>
            <a:srgbClr val="CCCCFF">
              <a:alpha val="50000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Prolog</a:t>
            </a:r>
          </a:p>
        </p:txBody>
      </p:sp>
    </p:spTree>
    <p:extLst>
      <p:ext uri="{BB962C8B-B14F-4D97-AF65-F5344CB8AC3E}">
        <p14:creationId xmlns:p14="http://schemas.microsoft.com/office/powerpoint/2010/main" val="36772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A </a:t>
            </a:r>
            <a:r>
              <a:rPr lang="id-ID" altLang="id-ID" smtClean="0"/>
              <a:t>C</a:t>
            </a:r>
            <a:r>
              <a:rPr lang="en-US" altLang="id-ID" smtClean="0"/>
              <a:t>loser </a:t>
            </a:r>
            <a:r>
              <a:rPr lang="id-ID" altLang="id-ID" smtClean="0"/>
              <a:t>L</a:t>
            </a:r>
            <a:r>
              <a:rPr lang="en-US" altLang="id-ID" smtClean="0"/>
              <a:t>ook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It is important to know that +, -, / and </a:t>
            </a:r>
            <a:r>
              <a:rPr lang="en-US" altLang="id-ID">
                <a:cs typeface="Arial" panose="020B0604020202020204" pitchFamily="34" charset="0"/>
                <a:sym typeface="Symbol" panose="05050102010706020507" pitchFamily="18" charset="2"/>
              </a:rPr>
              <a:t> do</a:t>
            </a:r>
            <a:r>
              <a:rPr lang="en-US" altLang="id-ID"/>
              <a:t> not carry out any arithmetic</a:t>
            </a:r>
          </a:p>
          <a:p>
            <a:r>
              <a:rPr lang="en-US" altLang="id-ID"/>
              <a:t>Expressions such as 3+2, 4-7, 5/5 are ordinary Prolog terms</a:t>
            </a:r>
          </a:p>
          <a:p>
            <a:pPr lvl="1"/>
            <a:r>
              <a:rPr lang="en-US" altLang="id-ID"/>
              <a:t>Functor: +, -, /, </a:t>
            </a:r>
            <a:r>
              <a:rPr lang="en-US" altLang="id-ID">
                <a:cs typeface="Arial" panose="020B0604020202020204" pitchFamily="34" charset="0"/>
                <a:sym typeface="Symbol" panose="05050102010706020507" pitchFamily="18" charset="2"/>
              </a:rPr>
              <a:t></a:t>
            </a:r>
          </a:p>
          <a:p>
            <a:pPr lvl="1"/>
            <a:r>
              <a:rPr lang="en-US" altLang="id-ID">
                <a:cs typeface="Arial" panose="020B0604020202020204" pitchFamily="34" charset="0"/>
                <a:sym typeface="Symbol" panose="05050102010706020507" pitchFamily="18" charset="2"/>
              </a:rPr>
              <a:t>Arity: 2</a:t>
            </a:r>
          </a:p>
          <a:p>
            <a:pPr lvl="1"/>
            <a:r>
              <a:rPr lang="en-US" altLang="id-ID">
                <a:cs typeface="Arial" panose="020B0604020202020204" pitchFamily="34" charset="0"/>
                <a:sym typeface="Symbol" panose="05050102010706020507" pitchFamily="18" charset="2"/>
              </a:rPr>
              <a:t>Arguments: integers</a:t>
            </a:r>
            <a:r>
              <a:rPr lang="en-US" altLang="id-ID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568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The is/2 </a:t>
            </a:r>
            <a:r>
              <a:rPr lang="id-ID" altLang="id-ID" smtClean="0"/>
              <a:t>P</a:t>
            </a:r>
            <a:r>
              <a:rPr lang="en-US" altLang="id-ID" smtClean="0"/>
              <a:t>redicate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To force Prolog to actually evaluate arithmetic expressions, we have to use </a:t>
            </a:r>
            <a:br>
              <a:rPr lang="en-US" altLang="id-ID"/>
            </a:br>
            <a:r>
              <a:rPr lang="en-US" altLang="id-ID"/>
              <a:t/>
            </a:r>
            <a:br>
              <a:rPr lang="en-US" altLang="id-ID"/>
            </a:br>
            <a:r>
              <a:rPr lang="en-US" altLang="id-ID"/>
              <a:t>       </a:t>
            </a:r>
            <a:r>
              <a:rPr lang="en-US" altLang="id-ID" sz="3200" b="1"/>
              <a:t>is</a:t>
            </a:r>
            <a:r>
              <a:rPr lang="en-US" altLang="id-ID"/>
              <a:t/>
            </a:r>
            <a:br>
              <a:rPr lang="en-US" altLang="id-ID"/>
            </a:br>
            <a:r>
              <a:rPr lang="en-US" altLang="id-ID"/>
              <a:t/>
            </a:r>
            <a:br>
              <a:rPr lang="en-US" altLang="id-ID"/>
            </a:br>
            <a:r>
              <a:rPr lang="en-US" altLang="id-ID"/>
              <a:t>just as we did in the other examples</a:t>
            </a:r>
          </a:p>
          <a:p>
            <a:r>
              <a:rPr lang="en-US" altLang="id-ID"/>
              <a:t>This is an instruction for Prolog to carry out calculations</a:t>
            </a:r>
          </a:p>
          <a:p>
            <a:r>
              <a:rPr lang="en-US" altLang="id-ID"/>
              <a:t>Because this is not an ordinary Prolog predicate, there are some restrictions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659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The is/2 </a:t>
            </a:r>
            <a:r>
              <a:rPr lang="id-ID" altLang="id-ID"/>
              <a:t>P</a:t>
            </a:r>
            <a:r>
              <a:rPr lang="en-US" altLang="id-ID"/>
              <a:t>redicate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1835288"/>
            <a:ext cx="10515600" cy="4537110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 X is 3 + 2.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 = 5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yes</a:t>
            </a:r>
          </a:p>
          <a:p>
            <a:pPr>
              <a:buNone/>
            </a:pPr>
            <a:endParaRPr lang="en-US" altLang="id-ID" sz="20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?- 3 + 2 is X.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ERROR: is/2: Arguments are not sufficiently instantiated</a:t>
            </a:r>
          </a:p>
          <a:p>
            <a:pPr>
              <a:buNone/>
            </a:pPr>
            <a:endParaRPr lang="en-US" altLang="id-ID" sz="20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 Result is 2+2+2+2+2.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Result = 10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yes</a:t>
            </a:r>
          </a:p>
          <a:p>
            <a:pPr>
              <a:buNone/>
            </a:pPr>
            <a:endParaRPr lang="en-US" altLang="id-ID" sz="20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</a:t>
            </a:r>
          </a:p>
        </p:txBody>
      </p:sp>
    </p:spTree>
    <p:extLst>
      <p:ext uri="{BB962C8B-B14F-4D97-AF65-F5344CB8AC3E}">
        <p14:creationId xmlns:p14="http://schemas.microsoft.com/office/powerpoint/2010/main" val="26830732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Restrictions on </a:t>
            </a:r>
            <a:r>
              <a:rPr lang="id-ID" altLang="id-ID" smtClean="0"/>
              <a:t>U</a:t>
            </a:r>
            <a:r>
              <a:rPr lang="en-US" altLang="id-ID" smtClean="0"/>
              <a:t>se </a:t>
            </a:r>
            <a:r>
              <a:rPr lang="en-US" altLang="id-ID"/>
              <a:t>of is/2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We are free to use variables on the right hand side of the </a:t>
            </a:r>
            <a:r>
              <a:rPr lang="en-US" altLang="id-ID" b="1"/>
              <a:t>is</a:t>
            </a:r>
            <a:r>
              <a:rPr lang="en-US" altLang="id-ID"/>
              <a:t> predicate</a:t>
            </a:r>
          </a:p>
          <a:p>
            <a:r>
              <a:rPr lang="en-US" altLang="id-ID"/>
              <a:t>But when Prolog actually carries out the evaluation, the variables must be instantiated with a variable-free Prolog term</a:t>
            </a:r>
          </a:p>
          <a:p>
            <a:r>
              <a:rPr lang="en-US" altLang="id-ID"/>
              <a:t>This Prolog term must be an arithmetic expression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474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Notation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Two final remarks on arithmetic expressions</a:t>
            </a:r>
          </a:p>
          <a:p>
            <a:pPr lvl="1"/>
            <a:r>
              <a:rPr lang="en-US" altLang="id-ID"/>
              <a:t>3+2, 4/2, 4-5 are just ordinary Prolog terms in a user-friendly notation: </a:t>
            </a:r>
            <a:br>
              <a:rPr lang="en-US" altLang="id-ID"/>
            </a:br>
            <a:r>
              <a:rPr lang="en-US" altLang="id-ID" b="1"/>
              <a:t>3+2</a:t>
            </a:r>
            <a:r>
              <a:rPr lang="en-US" altLang="id-ID"/>
              <a:t> is really </a:t>
            </a:r>
            <a:r>
              <a:rPr lang="en-US" altLang="id-ID" b="1"/>
              <a:t>+</a:t>
            </a:r>
            <a:r>
              <a:rPr lang="en-US" altLang="id-ID" b="1">
                <a:cs typeface="Arial" panose="020B0604020202020204" pitchFamily="34" charset="0"/>
              </a:rPr>
              <a:t>(3,2)</a:t>
            </a:r>
            <a:r>
              <a:rPr lang="en-US" altLang="id-ID">
                <a:cs typeface="Arial" panose="020B0604020202020204" pitchFamily="34" charset="0"/>
              </a:rPr>
              <a:t> and so on.</a:t>
            </a:r>
            <a:endParaRPr lang="en-US" altLang="id-ID"/>
          </a:p>
          <a:p>
            <a:pPr lvl="1"/>
            <a:r>
              <a:rPr lang="en-US" altLang="id-ID"/>
              <a:t>Also the </a:t>
            </a:r>
            <a:r>
              <a:rPr lang="en-US" altLang="id-ID" b="1"/>
              <a:t>is </a:t>
            </a:r>
            <a:r>
              <a:rPr lang="en-US" altLang="id-ID"/>
              <a:t>predicate is a two-place Prolog predicate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3608832"/>
            <a:ext cx="10515600" cy="1487424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 is(X,+(3,2)).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 = 5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5846995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Arithmetic and Lists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How long is a list?</a:t>
            </a:r>
          </a:p>
          <a:p>
            <a:pPr lvl="1"/>
            <a:r>
              <a:rPr lang="en-US" altLang="id-ID"/>
              <a:t>The empty list has length: </a:t>
            </a:r>
            <a:r>
              <a:rPr lang="en-US" altLang="id-ID" smtClean="0"/>
              <a:t>zero</a:t>
            </a:r>
            <a:r>
              <a:rPr lang="en-US" altLang="id-ID"/>
              <a:t>;</a:t>
            </a:r>
          </a:p>
          <a:p>
            <a:pPr lvl="1"/>
            <a:r>
              <a:rPr lang="en-US" altLang="id-ID"/>
              <a:t>A non-empty list has length: </a:t>
            </a:r>
            <a:r>
              <a:rPr lang="en-US" altLang="id-ID" smtClean="0"/>
              <a:t>one </a:t>
            </a:r>
            <a:r>
              <a:rPr lang="en-US" altLang="id-ID"/>
              <a:t>plus length of its tail.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36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Length of </a:t>
            </a:r>
            <a:r>
              <a:rPr lang="id-ID" altLang="id-ID" smtClean="0"/>
              <a:t>A</a:t>
            </a:r>
            <a:r>
              <a:rPr lang="en-US" altLang="id-ID" smtClean="0"/>
              <a:t> </a:t>
            </a:r>
            <a:r>
              <a:rPr lang="id-ID" altLang="id-ID" smtClean="0"/>
              <a:t>L</a:t>
            </a:r>
            <a:r>
              <a:rPr lang="en-US" altLang="id-ID" smtClean="0"/>
              <a:t>ist </a:t>
            </a:r>
            <a:r>
              <a:rPr lang="en-US" altLang="id-ID"/>
              <a:t>in Prolog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3749403"/>
            <a:ext cx="10515600" cy="1718709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?- len([a,b,c,d,e,[a,x],t],X).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X=7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yes</a:t>
            </a:r>
          </a:p>
          <a:p>
            <a:pPr>
              <a:buNone/>
            </a:pPr>
            <a:r>
              <a:rPr lang="en-US" altLang="id-ID" sz="2000" smtClean="0">
                <a:cs typeface="Arial" panose="020B0604020202020204" pitchFamily="34" charset="0"/>
              </a:rPr>
              <a:t>?-</a:t>
            </a:r>
            <a:endParaRPr lang="en-US" altLang="id-ID" sz="2000">
              <a:cs typeface="Arial" panose="020B060402020202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18019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len([],0).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len([_|L],N):-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    len(L,X),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    N is X + 1.</a:t>
            </a:r>
          </a:p>
        </p:txBody>
      </p:sp>
    </p:spTree>
    <p:extLst>
      <p:ext uri="{BB962C8B-B14F-4D97-AF65-F5344CB8AC3E}">
        <p14:creationId xmlns:p14="http://schemas.microsoft.com/office/powerpoint/2010/main" val="36899354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Accumulators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This is quite a good program</a:t>
            </a:r>
          </a:p>
          <a:p>
            <a:pPr lvl="1"/>
            <a:r>
              <a:rPr lang="en-US" altLang="id-ID"/>
              <a:t>Easy to understand</a:t>
            </a:r>
          </a:p>
          <a:p>
            <a:pPr lvl="1"/>
            <a:r>
              <a:rPr lang="en-US" altLang="id-ID"/>
              <a:t>Relatively efficient</a:t>
            </a:r>
          </a:p>
          <a:p>
            <a:r>
              <a:rPr lang="en-US" altLang="id-ID"/>
              <a:t>But there is another method of finding the length of a list</a:t>
            </a:r>
          </a:p>
          <a:p>
            <a:pPr lvl="1"/>
            <a:r>
              <a:rPr lang="en-US" altLang="id-ID"/>
              <a:t>Introduce the idea of accumulators</a:t>
            </a:r>
          </a:p>
          <a:p>
            <a:pPr lvl="1"/>
            <a:r>
              <a:rPr lang="en-US" altLang="id-ID"/>
              <a:t>Accumulators are variables that hold intermediate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 smtClean="0"/>
              <a:t>IF331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PEMROGRAMAN DEKLARATIF</a:t>
            </a:r>
            <a:r>
              <a:rPr lang="en-ID" sz="1400" dirty="0" smtClean="0"/>
              <a:t> </a:t>
            </a:r>
            <a:r>
              <a:rPr lang="en-ID" sz="1400" dirty="0"/>
              <a:t>– </a:t>
            </a:r>
            <a:r>
              <a:rPr lang="id-ID" sz="1400" dirty="0" smtClean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72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5591</Words>
  <Application>Microsoft Office PowerPoint</Application>
  <PresentationFormat>Widescreen</PresentationFormat>
  <Paragraphs>1233</Paragraphs>
  <Slides>143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143</vt:i4>
      </vt:variant>
    </vt:vector>
  </HeadingPairs>
  <TitlesOfParts>
    <vt:vector size="151" baseType="lpstr">
      <vt:lpstr>Arial</vt:lpstr>
      <vt:lpstr>Calibri</vt:lpstr>
      <vt:lpstr>Calibri Light</vt:lpstr>
      <vt:lpstr>Lucida Console</vt:lpstr>
      <vt:lpstr>Symbol</vt:lpstr>
      <vt:lpstr>Verdana</vt:lpstr>
      <vt:lpstr>Office Theme</vt:lpstr>
      <vt:lpstr>Custom Design</vt:lpstr>
      <vt:lpstr>PowerPoint Presentation</vt:lpstr>
      <vt:lpstr>PowerPoint Presentation</vt:lpstr>
      <vt:lpstr>PowerPoint Presentation</vt:lpstr>
      <vt:lpstr>Aim of This Lecture</vt:lpstr>
      <vt:lpstr>Prolog</vt:lpstr>
      <vt:lpstr>Basic Idea of Prolog</vt:lpstr>
      <vt:lpstr>Consequences</vt:lpstr>
      <vt:lpstr>Knowledge Base 1</vt:lpstr>
      <vt:lpstr>Knowledge Base 1</vt:lpstr>
      <vt:lpstr>Knowledge Base 1</vt:lpstr>
      <vt:lpstr>Knowledge Base 1</vt:lpstr>
      <vt:lpstr>Knowledge Base 2</vt:lpstr>
      <vt:lpstr>Knowledge Base 2</vt:lpstr>
      <vt:lpstr>Knowledge Base 2</vt:lpstr>
      <vt:lpstr>Knowledge Base 2</vt:lpstr>
      <vt:lpstr>Knowledge Base 2</vt:lpstr>
      <vt:lpstr>Knowledge Base 3</vt:lpstr>
      <vt:lpstr>Expressing Conjunction</vt:lpstr>
      <vt:lpstr>Knowledge Base 3</vt:lpstr>
      <vt:lpstr>Knowledge Base 3</vt:lpstr>
      <vt:lpstr>Expressing Disjunction</vt:lpstr>
      <vt:lpstr>Prolog and Logic</vt:lpstr>
      <vt:lpstr>Knowledge Base 4</vt:lpstr>
      <vt:lpstr>Prolog Variables</vt:lpstr>
      <vt:lpstr>Variable Instantiation</vt:lpstr>
      <vt:lpstr>Asking Alternatives</vt:lpstr>
      <vt:lpstr>Knowledge Base 4</vt:lpstr>
      <vt:lpstr>Knowledge Base 4</vt:lpstr>
      <vt:lpstr>Knowledge Base 5</vt:lpstr>
      <vt:lpstr>Prolog Syntax</vt:lpstr>
      <vt:lpstr>Atoms</vt:lpstr>
      <vt:lpstr>Numbers</vt:lpstr>
      <vt:lpstr>Variables</vt:lpstr>
      <vt:lpstr>Complex Terms</vt:lpstr>
      <vt:lpstr>Examples of Complex Terms</vt:lpstr>
      <vt:lpstr>Arity</vt:lpstr>
      <vt:lpstr>PowerPoint Presentation</vt:lpstr>
      <vt:lpstr>Outline</vt:lpstr>
      <vt:lpstr>Unification</vt:lpstr>
      <vt:lpstr>Unification</vt:lpstr>
      <vt:lpstr>Unification</vt:lpstr>
      <vt:lpstr>Instantiations</vt:lpstr>
      <vt:lpstr>Revised Definition 3/3</vt:lpstr>
      <vt:lpstr>Prolog Unification: =/2</vt:lpstr>
      <vt:lpstr>Prolog Unification: =/2</vt:lpstr>
      <vt:lpstr>How will Prolog respond?</vt:lpstr>
      <vt:lpstr>Example with Complex Terms</vt:lpstr>
      <vt:lpstr>Example with Complex Terms</vt:lpstr>
      <vt:lpstr>Proof Search</vt:lpstr>
      <vt:lpstr>Example: Search Tree</vt:lpstr>
      <vt:lpstr>Another Example</vt:lpstr>
      <vt:lpstr>PowerPoint Presentation</vt:lpstr>
      <vt:lpstr>Outline</vt:lpstr>
      <vt:lpstr>Recursive Definitions</vt:lpstr>
      <vt:lpstr>Example 1: Eating</vt:lpstr>
      <vt:lpstr>Picture of The Situation</vt:lpstr>
      <vt:lpstr>Example 1: Eating</vt:lpstr>
      <vt:lpstr>Example 2: Decendant</vt:lpstr>
      <vt:lpstr>Example 2: Decendant</vt:lpstr>
      <vt:lpstr>Example 2: Decendant</vt:lpstr>
      <vt:lpstr>Example 2: Decendant</vt:lpstr>
      <vt:lpstr>Search Tree</vt:lpstr>
      <vt:lpstr>Example 3: Successor</vt:lpstr>
      <vt:lpstr>Example 3: Successor</vt:lpstr>
      <vt:lpstr>Example 3: Successor</vt:lpstr>
      <vt:lpstr>Prolog and Logic</vt:lpstr>
      <vt:lpstr>Prolog and Logic</vt:lpstr>
      <vt:lpstr>PowerPoint Presentation</vt:lpstr>
      <vt:lpstr>Outline</vt:lpstr>
      <vt:lpstr>Lists</vt:lpstr>
      <vt:lpstr>Important things about lists</vt:lpstr>
      <vt:lpstr>Head and Tail</vt:lpstr>
      <vt:lpstr>Head and Tail of Empty List</vt:lpstr>
      <vt:lpstr>The Built-in Operator |</vt:lpstr>
      <vt:lpstr>The Built-in Operator |</vt:lpstr>
      <vt:lpstr>Anonymous Variables</vt:lpstr>
      <vt:lpstr>Member</vt:lpstr>
      <vt:lpstr>member/2</vt:lpstr>
      <vt:lpstr>member/2</vt:lpstr>
      <vt:lpstr>member/2</vt:lpstr>
      <vt:lpstr>member/2</vt:lpstr>
      <vt:lpstr>Rewriting member/2</vt:lpstr>
      <vt:lpstr>Recursing Down Lists</vt:lpstr>
      <vt:lpstr>Example: a2b/2</vt:lpstr>
      <vt:lpstr>Defining a2b/2: Step 1</vt:lpstr>
      <vt:lpstr>Defining a2b/2: Step 2</vt:lpstr>
      <vt:lpstr>Testing a2b/2</vt:lpstr>
      <vt:lpstr>Testing a2b/2</vt:lpstr>
      <vt:lpstr>PowerPoint Presentation</vt:lpstr>
      <vt:lpstr>Outline</vt:lpstr>
      <vt:lpstr>Arithmetic in Prolog</vt:lpstr>
      <vt:lpstr>A Closer Look</vt:lpstr>
      <vt:lpstr>The is/2 Predicate</vt:lpstr>
      <vt:lpstr>The is/2 Predicate</vt:lpstr>
      <vt:lpstr>Restrictions on Use of is/2</vt:lpstr>
      <vt:lpstr>Notation</vt:lpstr>
      <vt:lpstr>Arithmetic and Lists</vt:lpstr>
      <vt:lpstr>Length of A List in Prolog</vt:lpstr>
      <vt:lpstr>Accumulators</vt:lpstr>
      <vt:lpstr>Defining acclen/3</vt:lpstr>
      <vt:lpstr>Defining acclen/3</vt:lpstr>
      <vt:lpstr>Length of A List in Prolog</vt:lpstr>
      <vt:lpstr>Length of A List in Prolog</vt:lpstr>
      <vt:lpstr>Length of A List in Prolog</vt:lpstr>
      <vt:lpstr>Search Tree for acclen/3 </vt:lpstr>
      <vt:lpstr>Adding A Wrapper Predicate</vt:lpstr>
      <vt:lpstr>Tail Recursion</vt:lpstr>
      <vt:lpstr>Comparison</vt:lpstr>
      <vt:lpstr>Search Tree for len/2 </vt:lpstr>
      <vt:lpstr>Search Tree for acclen/3 </vt:lpstr>
      <vt:lpstr>Comparing Integers</vt:lpstr>
      <vt:lpstr>Comparing Integers</vt:lpstr>
      <vt:lpstr>Comparison Operators</vt:lpstr>
      <vt:lpstr>Comparison Operators</vt:lpstr>
      <vt:lpstr>Comparing Numbers</vt:lpstr>
      <vt:lpstr>Definition of accMax/3</vt:lpstr>
      <vt:lpstr>Adding A Wrapper max/2</vt:lpstr>
      <vt:lpstr>PowerPoint Presentation</vt:lpstr>
      <vt:lpstr>Outline</vt:lpstr>
      <vt:lpstr>Append</vt:lpstr>
      <vt:lpstr>Append Viewed Procedurally</vt:lpstr>
      <vt:lpstr>Definition of append/3</vt:lpstr>
      <vt:lpstr>How append/3 Works</vt:lpstr>
      <vt:lpstr>Search Tree Example</vt:lpstr>
      <vt:lpstr>Using append/3</vt:lpstr>
      <vt:lpstr>Use of prefix/2</vt:lpstr>
      <vt:lpstr>Use of suffix/2</vt:lpstr>
      <vt:lpstr>Use of sublist/2</vt:lpstr>
      <vt:lpstr>Reversing a List</vt:lpstr>
      <vt:lpstr>Naïve Reverse</vt:lpstr>
      <vt:lpstr>Naïve Reverse in Prolog</vt:lpstr>
      <vt:lpstr>Naïve Reverse in Prolog</vt:lpstr>
      <vt:lpstr>Reverse Using an Accumulator</vt:lpstr>
      <vt:lpstr>Reverse Using an Accumulator</vt:lpstr>
      <vt:lpstr>Adding a Wrapper Predicate</vt:lpstr>
      <vt:lpstr>Illustration of The Accumulator</vt:lpstr>
      <vt:lpstr>Illustration of The Accumulator</vt:lpstr>
      <vt:lpstr>Illustration of The Accumulator</vt:lpstr>
      <vt:lpstr>Illustration of The Accumulator</vt:lpstr>
      <vt:lpstr>Illustration of The Accumulator</vt:lpstr>
      <vt:lpstr>Use of reverse/2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Widi</dc:creator>
  <cp:lastModifiedBy>pane</cp:lastModifiedBy>
  <cp:revision>40</cp:revision>
  <dcterms:created xsi:type="dcterms:W3CDTF">2019-08-23T04:41:35Z</dcterms:created>
  <dcterms:modified xsi:type="dcterms:W3CDTF">2023-08-22T02:29:05Z</dcterms:modified>
</cp:coreProperties>
</file>